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1" r:id="rId1"/>
    <p:sldMasterId id="2147483766" r:id="rId2"/>
  </p:sldMasterIdLst>
  <p:sldIdLst>
    <p:sldId id="257" r:id="rId3"/>
    <p:sldId id="259" r:id="rId4"/>
    <p:sldId id="393" r:id="rId5"/>
    <p:sldId id="394" r:id="rId6"/>
    <p:sldId id="273" r:id="rId7"/>
    <p:sldId id="260" r:id="rId8"/>
    <p:sldId id="261" r:id="rId9"/>
    <p:sldId id="385" r:id="rId10"/>
    <p:sldId id="262" r:id="rId11"/>
    <p:sldId id="263" r:id="rId12"/>
    <p:sldId id="265" r:id="rId13"/>
    <p:sldId id="258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5" r:id="rId22"/>
    <p:sldId id="276" r:id="rId23"/>
    <p:sldId id="277" r:id="rId24"/>
    <p:sldId id="278" r:id="rId25"/>
    <p:sldId id="279" r:id="rId26"/>
    <p:sldId id="280" r:id="rId27"/>
    <p:sldId id="282" r:id="rId28"/>
    <p:sldId id="283" r:id="rId29"/>
    <p:sldId id="284" r:id="rId30"/>
    <p:sldId id="285" r:id="rId31"/>
    <p:sldId id="286" r:id="rId32"/>
    <p:sldId id="386" r:id="rId33"/>
    <p:sldId id="387" r:id="rId34"/>
    <p:sldId id="388" r:id="rId35"/>
    <p:sldId id="389" r:id="rId36"/>
    <p:sldId id="390" r:id="rId37"/>
    <p:sldId id="391" r:id="rId38"/>
    <p:sldId id="392" r:id="rId39"/>
    <p:sldId id="288" r:id="rId40"/>
    <p:sldId id="289" r:id="rId41"/>
    <p:sldId id="290" r:id="rId42"/>
    <p:sldId id="291" r:id="rId43"/>
    <p:sldId id="292" r:id="rId44"/>
    <p:sldId id="295" r:id="rId45"/>
    <p:sldId id="296" r:id="rId46"/>
    <p:sldId id="297" r:id="rId47"/>
    <p:sldId id="395" r:id="rId48"/>
    <p:sldId id="396" r:id="rId49"/>
    <p:sldId id="397" r:id="rId50"/>
    <p:sldId id="287" r:id="rId5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06" autoAdjust="0"/>
    <p:restoredTop sz="94660"/>
  </p:normalViewPr>
  <p:slideViewPr>
    <p:cSldViewPr snapToGrid="0">
      <p:cViewPr varScale="1">
        <p:scale>
          <a:sx n="82" d="100"/>
          <a:sy n="82" d="100"/>
        </p:scale>
        <p:origin x="874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48.wmf"/><Relationship Id="rId2" Type="http://schemas.openxmlformats.org/officeDocument/2006/relationships/image" Target="../media/image47.wmf"/><Relationship Id="rId1" Type="http://schemas.openxmlformats.org/officeDocument/2006/relationships/image" Target="../media/image46.wmf"/><Relationship Id="rId4" Type="http://schemas.openxmlformats.org/officeDocument/2006/relationships/image" Target="../media/image45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9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49.wmf"/><Relationship Id="rId2" Type="http://schemas.openxmlformats.org/officeDocument/2006/relationships/image" Target="../media/image51.emf"/><Relationship Id="rId1" Type="http://schemas.openxmlformats.org/officeDocument/2006/relationships/image" Target="../media/image50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54.wmf"/><Relationship Id="rId2" Type="http://schemas.openxmlformats.org/officeDocument/2006/relationships/image" Target="../media/image53.wmf"/><Relationship Id="rId1" Type="http://schemas.openxmlformats.org/officeDocument/2006/relationships/image" Target="../media/image52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55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48.wmf"/><Relationship Id="rId2" Type="http://schemas.openxmlformats.org/officeDocument/2006/relationships/image" Target="../media/image47.wmf"/><Relationship Id="rId1" Type="http://schemas.openxmlformats.org/officeDocument/2006/relationships/image" Target="../media/image46.wmf"/><Relationship Id="rId4" Type="http://schemas.openxmlformats.org/officeDocument/2006/relationships/image" Target="../media/image56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57.w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image" Target="../media/image62.emf"/><Relationship Id="rId1" Type="http://schemas.openxmlformats.org/officeDocument/2006/relationships/image" Target="../media/image61.emf"/><Relationship Id="rId5" Type="http://schemas.openxmlformats.org/officeDocument/2006/relationships/image" Target="../media/image65.emf"/><Relationship Id="rId4" Type="http://schemas.openxmlformats.org/officeDocument/2006/relationships/image" Target="../media/image64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l">
              <a:defRPr sz="6000" b="1" i="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E66DA5-7751-4D3D-B753-58DF3B4187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1B787A8-0D67-4B7E-9B48-86BD906AB6B5}"/>
              </a:ext>
            </a:extLst>
          </p:cNvPr>
          <p:cNvCxnSpPr>
            <a:cxnSpLocks/>
          </p:cNvCxnSpPr>
          <p:nvPr/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01116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AD429-654B-4F0E-94E9-6FEF8EC67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8D60B2-06F5-4567-BE1F-BBA5270537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16F6F2-8269-4B80-8EE3-81FEE0F9DF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BC86E4-3EDE-4EB4-B1A3-A1198AADD1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1752B0-ACEC-49EF-8131-FCF35BC5C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A0462E3-375D-4E76-8886-69E06985D069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38693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423B094-F480-477B-901C-7181F88C07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D052089-A920-4E52-98DC-8A5DC7B0AC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A074FE-F1B4-421F-A66E-FA351C8F99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D764BA-3AB2-45FD-ABCB-975B3FDDF2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FB3FEF-8252-49FD-82F2-3E5FABC65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AEB5C65-83BB-4EBD-AD22-EDA8489D0F5D}"/>
              </a:ext>
            </a:extLst>
          </p:cNvPr>
          <p:cNvCxnSpPr>
            <a:cxnSpLocks/>
          </p:cNvCxnSpPr>
          <p:nvPr/>
        </p:nvCxnSpPr>
        <p:spPr>
          <a:xfrm flipV="1">
            <a:off x="8313" y="261865"/>
            <a:ext cx="11353802" cy="1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08888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8D181-FD33-4226-AB6C-CC459CCB8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7814"/>
            <a:ext cx="10972800" cy="11398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044A24-C303-4BAF-B8AA-F2CBA4D7B982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609600" y="1600201"/>
            <a:ext cx="10972800" cy="21891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AEB801F-61B2-458F-A0F4-E25C6421C7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" y="3941763"/>
            <a:ext cx="10972800" cy="21891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344ED8-4916-48ED-8BFC-2EB0DBD7860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" y="6248400"/>
            <a:ext cx="28448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8E6CC8-F43D-42DA-B384-D4DEF67ECB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27A388-191A-4BE9-AA2D-7BD7560E4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248400"/>
            <a:ext cx="2844800" cy="457200"/>
          </a:xfrm>
        </p:spPr>
        <p:txBody>
          <a:bodyPr/>
          <a:lstStyle>
            <a:lvl1pPr>
              <a:defRPr/>
            </a:lvl1pPr>
          </a:lstStyle>
          <a:p>
            <a:fld id="{64557C82-8A69-4560-BBC5-FB5C46763BF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049800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E109A-4461-4CC5-9783-BCE8EA065C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5D6331-3783-4B45-AAB5-8719226091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E965E5-B3A3-45B4-B8EC-5E7571DC71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5BDD9-68AF-4303-9AC0-9BC49001FC1A}" type="datetimeFigureOut">
              <a:rPr lang="en-IN" smtClean="0"/>
              <a:t>21-01-2021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0DD075-30E2-4901-BF62-702EB72038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517088-5F79-4530-9129-272D97AF5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D5340-CE93-4B5D-A1CC-630D659E52C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7609461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BA5A2-0D0F-43F5-A6B3-D05BF7B186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B0A273-A083-4571-BF1B-7D43FFCB5B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902556-6080-48D6-908C-85AB362BAD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5BDD9-68AF-4303-9AC0-9BC49001FC1A}" type="datetimeFigureOut">
              <a:rPr lang="en-IN" smtClean="0"/>
              <a:t>21-01-2021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414A62-AFAF-48A4-B6F6-351257217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7D84E7-0DC0-4EB8-9EC0-A7D615D52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D5340-CE93-4B5D-A1CC-630D659E52C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903895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3EB3DF-713D-4467-96E0-532105AB81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B66706-BE27-4072-905B-F3F1014726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7B43BF-3DE3-40E5-B9F9-3E78C96C09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5BDD9-68AF-4303-9AC0-9BC49001FC1A}" type="datetimeFigureOut">
              <a:rPr lang="en-IN" smtClean="0"/>
              <a:t>21-01-2021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6A97C6-64A1-4AE7-812B-0B367B4159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0CE6EC-99F5-4F98-B970-8957FC0AA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D5340-CE93-4B5D-A1CC-630D659E52C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059275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DE27-A505-4DB6-9687-5ACDA084D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20233D-F4AF-4DD5-A473-638A88074F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47EA8B-B125-4053-BF49-4AE6575745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AF095C-402F-4E6C-9467-9562C733F8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5BDD9-68AF-4303-9AC0-9BC49001FC1A}" type="datetimeFigureOut">
              <a:rPr lang="en-IN" smtClean="0"/>
              <a:t>21-01-2021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9915BA-F99E-4FB5-BBAD-DC3C86A70E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646D32-BCF6-49D1-B7F4-07DD71AD95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D5340-CE93-4B5D-A1CC-630D659E52C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8149558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DD0768-D9D3-43F3-906F-6F1132B0D1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8EB3FF-B12E-45B1-842A-A202C95F89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32A091-BF60-4412-90D2-F86190AC96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94DB22-F6D3-42F1-AE58-CDA92D2720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B5D3106-C5B9-45D7-B50D-4BE2FBE1ED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3E024F-5F98-492B-8BF7-5D7AE55A74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5BDD9-68AF-4303-9AC0-9BC49001FC1A}" type="datetimeFigureOut">
              <a:rPr lang="en-IN" smtClean="0"/>
              <a:t>21-01-2021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1B208B0-DC79-4BB7-B1E9-6F77428A0E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0E023D4-2125-4D71-AF41-48F44F3A94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D5340-CE93-4B5D-A1CC-630D659E52C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0236928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94915-CA07-4E42-8002-681BB491C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A82F03-7C23-4EF3-A5C8-697B8A74C1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5BDD9-68AF-4303-9AC0-9BC49001FC1A}" type="datetimeFigureOut">
              <a:rPr lang="en-IN" smtClean="0"/>
              <a:t>21-01-2021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55D52E-23AD-4C5A-BBD1-54E6D4CD29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FFA277-BA34-437B-8EB2-6F9CC4BC81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D5340-CE93-4B5D-A1CC-630D659E52C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3231930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EFA5C0-A3B2-40CA-90FE-99294ED303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5BDD9-68AF-4303-9AC0-9BC49001FC1A}" type="datetimeFigureOut">
              <a:rPr lang="en-IN" smtClean="0"/>
              <a:t>21-01-2021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9DF53F-3009-4F0B-A4BE-51C05A9060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8AC7F7-3852-4C83-9FC3-26D80C202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D5340-CE93-4B5D-A1CC-630D659E52C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789903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C05CAAB-DBA2-4548-AD5F-01BB97FBB207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77577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331B52-0E5F-4F1D-94EB-224CC4B880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967195-9F22-43EC-8819-C149E3491C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A935A1-6616-4F58-8CB4-DD91E1027F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8DAC4C-BDFD-4016-BA34-F6CC8B6D32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5BDD9-68AF-4303-9AC0-9BC49001FC1A}" type="datetimeFigureOut">
              <a:rPr lang="en-IN" smtClean="0"/>
              <a:t>21-01-2021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5128A6-DA14-42B1-88E2-AF6708489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3AD43A-08E6-4467-B398-C4DFE6073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D5340-CE93-4B5D-A1CC-630D659E52C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1257330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ABBE7-6064-40C9-BBA9-A239D22BB7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BF4F13A-661C-403D-83F2-146A6757EAB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DBC4F9-B5DC-4A77-83EB-43EA955484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E6E541-89F0-4E7A-98C3-F38D4C13F1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5BDD9-68AF-4303-9AC0-9BC49001FC1A}" type="datetimeFigureOut">
              <a:rPr lang="en-IN" smtClean="0"/>
              <a:t>21-01-2021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E5DEC5-B3D9-4136-A8F9-DD81CDA45E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2FBC21-989F-4FC7-98B5-D85DABE2E5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D5340-CE93-4B5D-A1CC-630D659E52C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0781868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0E6357-33E0-46A0-90D0-F8BA3F482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159AC96-42BD-4184-9257-FA9A992194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7E8D94-733C-49CB-9BFF-76F12C7880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5BDD9-68AF-4303-9AC0-9BC49001FC1A}" type="datetimeFigureOut">
              <a:rPr lang="en-IN" smtClean="0"/>
              <a:t>21-01-2021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5AC1A1-FF18-4B82-B578-4DB3CE9AB3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EAE56A-CD12-4D2B-8933-34B03E044E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D5340-CE93-4B5D-A1CC-630D659E52C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417744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9B8DB28-5349-4372-8C8C-FE29FE626C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8787A35-B220-40AB-9507-9BE190EFCE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5194D8-A7B1-4B0C-B1D6-F415A5EC2A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5BDD9-68AF-4303-9AC0-9BC49001FC1A}" type="datetimeFigureOut">
              <a:rPr lang="en-IN" smtClean="0"/>
              <a:t>21-01-2021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6D9481-D54C-4B69-A053-A921E3DBDB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0FEDA8-711F-4CAA-BB11-D86C9DF7B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D5340-CE93-4B5D-A1CC-630D659E52C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352806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FC2D1-D3FE-4B37-8740-57444421F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 b="1" i="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5AF550-086C-426E-A374-85DB395701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A58988-AD39-4AE9-8E6A-0907F0BE2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366319-82EE-408E-819F-8F8E6DBA7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21C8A6-777F-496D-8620-AE52BFC33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031F83B-57A8-4533-981C-D1FFAD2B6B6F}"/>
              </a:ext>
            </a:extLst>
          </p:cNvPr>
          <p:cNvCxnSpPr>
            <a:cxnSpLocks/>
          </p:cNvCxnSpPr>
          <p:nvPr/>
        </p:nvCxnSpPr>
        <p:spPr>
          <a:xfrm>
            <a:off x="715890" y="1701425"/>
            <a:ext cx="0" cy="5148262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16435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57166-6921-4546-BA2C-99E464681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5B9122-6371-4049-B57A-33DED7DA2F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14555D-0753-4312-A26B-2338813F9B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D8FDCB-69DA-4A8F-8B91-5CFF77897C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1/21/2021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AC8C07-E0D3-4464-AE3C-25730D75C8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2596A6-734E-4AE0-BFB8-3089137BF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FB7E8F4-3FB3-45AB-A381-9093CA95AAE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30314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6B3EF2-2C04-480F-A570-14E520DD00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1/21/2021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CF5783E-3073-4F4D-8B9C-C5B18DDA5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A75FE3-6719-4790-AA00-251BC2A6E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0250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1/21/2021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7596AF9-469C-436D-B7D2-77952EF1825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27725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FF36D6-399B-43E3-84DD-9FC5119EC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1/21/2021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234AB7-3B85-4028-A500-5A1BDBF45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1F40F0-9909-442F-BBA4-409D061ED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53C1207-D1C8-49E3-8837-E2B89D366FA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97920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0F214-646F-4D81-AD12-65628EC98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F71768-C3FA-49EF-99EF-06E6C3B284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DA6F24-ED6C-4D12-A9D6-EE37FBD686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E6AACE-FAFB-4934-8E3C-AB5B21635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1/21/2021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1533EA-D0F8-4C79-8721-F190DE2D2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59BAC9-F101-4394-BBA4-3D21A3497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F3A79C9-7EDC-44F6-AC48-5DD98A7695AD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82791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CB71F-B6C2-4866-BC97-304F78816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5ED73B-8413-478D-80D7-B78B69763B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BDF226-1B94-4D2D-98B3-7B932FB17D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0C4E9A-CA29-4CCD-ACFA-B29F80FBA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1/21/2021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A5B7BE-3F1B-4FF3-B1D7-6E39B99D0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2F18F1-E27E-470E-AE13-4755DEE63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0F08750-B7F2-4119-B151-68DE774813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46571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DA4224-F4E4-47A4-ACF7-231749390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679907-DC49-4B86-A34C-C97DBC26A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DBC8A0-34FC-4B6E-B42B-A721267D89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4B53A7-3209-46A6-9454-F38EAC8F11E7}" type="datetimeFigureOut">
              <a:rPr lang="en-US" smtClean="0"/>
              <a:pPr/>
              <a:t>1/21/2021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9AC0B6-4CC4-4E41-8A4D-F62E17F285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C0E9BD-90BD-46AE-8A0D-06796ADB76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CE633F-9882-4A5C-83A2-1109D0C7326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427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45" r:id="rId6"/>
    <p:sldLayoutId id="2147483750" r:id="rId7"/>
    <p:sldLayoutId id="2147483746" r:id="rId8"/>
    <p:sldLayoutId id="2147483747" r:id="rId9"/>
    <p:sldLayoutId id="2147483748" r:id="rId10"/>
    <p:sldLayoutId id="2147483749" r:id="rId11"/>
    <p:sldLayoutId id="2147483764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A78726-9123-4D7A-879C-62CE63056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905877-EF42-45E7-A9E9-6CD2C65E9F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CA09B1-9FE0-4A73-95AB-83A21F5989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75BDD9-68AF-4303-9AC0-9BC49001FC1A}" type="datetimeFigureOut">
              <a:rPr lang="en-IN" smtClean="0"/>
              <a:t>21-01-2021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426B8D-CB63-4728-8F08-8401202DED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9A10C1-A554-4E83-B67D-04F2636017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AD5340-CE93-4B5D-A1CC-630D659E52C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471367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9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9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45.wmf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wmf"/><Relationship Id="rId3" Type="http://schemas.openxmlformats.org/officeDocument/2006/relationships/oleObject" Target="../embeddings/oleObject2.bin"/><Relationship Id="rId7" Type="http://schemas.openxmlformats.org/officeDocument/2006/relationships/oleObject" Target="../embeddings/oleObject4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47.wmf"/><Relationship Id="rId5" Type="http://schemas.openxmlformats.org/officeDocument/2006/relationships/oleObject" Target="../embeddings/oleObject3.bin"/><Relationship Id="rId10" Type="http://schemas.openxmlformats.org/officeDocument/2006/relationships/image" Target="../media/image45.wmf"/><Relationship Id="rId4" Type="http://schemas.openxmlformats.org/officeDocument/2006/relationships/image" Target="../media/image46.wmf"/><Relationship Id="rId9" Type="http://schemas.openxmlformats.org/officeDocument/2006/relationships/oleObject" Target="../embeddings/oleObject5.bin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49.wmf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wmf"/><Relationship Id="rId3" Type="http://schemas.openxmlformats.org/officeDocument/2006/relationships/oleObject" Target="../embeddings/oleObject7.bin"/><Relationship Id="rId7" Type="http://schemas.openxmlformats.org/officeDocument/2006/relationships/oleObject" Target="../embeddings/oleObject9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51.emf"/><Relationship Id="rId5" Type="http://schemas.openxmlformats.org/officeDocument/2006/relationships/oleObject" Target="../embeddings/oleObject8.bin"/><Relationship Id="rId4" Type="http://schemas.openxmlformats.org/officeDocument/2006/relationships/image" Target="../media/image50.wmf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wmf"/><Relationship Id="rId3" Type="http://schemas.openxmlformats.org/officeDocument/2006/relationships/oleObject" Target="../embeddings/oleObject10.bin"/><Relationship Id="rId7" Type="http://schemas.openxmlformats.org/officeDocument/2006/relationships/oleObject" Target="../embeddings/oleObject1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53.wmf"/><Relationship Id="rId5" Type="http://schemas.openxmlformats.org/officeDocument/2006/relationships/oleObject" Target="../embeddings/oleObject11.bin"/><Relationship Id="rId4" Type="http://schemas.openxmlformats.org/officeDocument/2006/relationships/image" Target="../media/image52.w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55.wmf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wmf"/><Relationship Id="rId3" Type="http://schemas.openxmlformats.org/officeDocument/2006/relationships/oleObject" Target="../embeddings/oleObject14.bin"/><Relationship Id="rId7" Type="http://schemas.openxmlformats.org/officeDocument/2006/relationships/oleObject" Target="../embeddings/oleObject16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47.wmf"/><Relationship Id="rId5" Type="http://schemas.openxmlformats.org/officeDocument/2006/relationships/oleObject" Target="../embeddings/oleObject15.bin"/><Relationship Id="rId10" Type="http://schemas.openxmlformats.org/officeDocument/2006/relationships/image" Target="../media/image56.wmf"/><Relationship Id="rId4" Type="http://schemas.openxmlformats.org/officeDocument/2006/relationships/image" Target="../media/image46.wmf"/><Relationship Id="rId9" Type="http://schemas.openxmlformats.org/officeDocument/2006/relationships/oleObject" Target="../embeddings/oleObject17.bin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57.wmf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6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emf"/><Relationship Id="rId3" Type="http://schemas.openxmlformats.org/officeDocument/2006/relationships/oleObject" Target="../embeddings/oleObject19.bin"/><Relationship Id="rId7" Type="http://schemas.openxmlformats.org/officeDocument/2006/relationships/oleObject" Target="../embeddings/oleObject21.bin"/><Relationship Id="rId12" Type="http://schemas.openxmlformats.org/officeDocument/2006/relationships/image" Target="../media/image65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62.emf"/><Relationship Id="rId11" Type="http://schemas.openxmlformats.org/officeDocument/2006/relationships/oleObject" Target="../embeddings/oleObject23.bin"/><Relationship Id="rId5" Type="http://schemas.openxmlformats.org/officeDocument/2006/relationships/oleObject" Target="../embeddings/oleObject20.bin"/><Relationship Id="rId10" Type="http://schemas.openxmlformats.org/officeDocument/2006/relationships/image" Target="../media/image64.emf"/><Relationship Id="rId4" Type="http://schemas.openxmlformats.org/officeDocument/2006/relationships/image" Target="../media/image61.emf"/><Relationship Id="rId9" Type="http://schemas.openxmlformats.org/officeDocument/2006/relationships/oleObject" Target="../embeddings/oleObject22.bin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8D1AA55E-40D5-461B-A5A8-4AE8AAB71B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995B26-E943-47E9-9B51-C7E2866CED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336391"/>
            <a:ext cx="7065523" cy="701932"/>
          </a:xfrm>
        </p:spPr>
        <p:txBody>
          <a:bodyPr anchor="b">
            <a:normAutofit/>
          </a:bodyPr>
          <a:lstStyle/>
          <a:p>
            <a:r>
              <a:rPr lang="en-IN" sz="3800" dirty="0"/>
              <a:t>Questions??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EB498BD-8089-4626-91EA-4978EBEF5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806470"/>
            <a:ext cx="7903723" cy="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08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3DA60E-4DB2-4C98-8857-61E5CA8801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3776" y="2829330"/>
            <a:ext cx="6190412" cy="3344459"/>
          </a:xfrm>
        </p:spPr>
        <p:txBody>
          <a:bodyPr anchor="t">
            <a:normAutofit/>
          </a:bodyPr>
          <a:lstStyle/>
          <a:p>
            <a:r>
              <a:rPr lang="en-IN" sz="1800" dirty="0"/>
              <a:t>Which attribute choose first?</a:t>
            </a:r>
          </a:p>
          <a:p>
            <a:r>
              <a:rPr lang="en-IN" sz="1800" dirty="0"/>
              <a:t>What should be the order?</a:t>
            </a:r>
          </a:p>
          <a:p>
            <a:r>
              <a:rPr lang="en-IN" sz="1800" dirty="0"/>
              <a:t>How to decide splitting criteria?</a:t>
            </a:r>
          </a:p>
          <a:p>
            <a:r>
              <a:rPr lang="en-IN" sz="1800" dirty="0"/>
              <a:t>How to decide number of child node?</a:t>
            </a:r>
          </a:p>
          <a:p>
            <a:r>
              <a:rPr lang="en-IN" sz="1800" dirty="0"/>
              <a:t>How to measure decision tree quality?</a:t>
            </a:r>
          </a:p>
          <a:p>
            <a:pPr marL="0" indent="0">
              <a:buNone/>
            </a:pPr>
            <a:endParaRPr lang="en-IN" sz="1800" dirty="0"/>
          </a:p>
        </p:txBody>
      </p:sp>
      <p:pic>
        <p:nvPicPr>
          <p:cNvPr id="7" name="Graphic 6" descr="Questions">
            <a:extLst>
              <a:ext uri="{FF2B5EF4-FFF2-40B4-BE49-F238E27FC236}">
                <a16:creationId xmlns:a16="http://schemas.microsoft.com/office/drawing/2014/main" id="{788B7BE1-BD63-429C-98B5-47458D0C73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72653" y="1980885"/>
            <a:ext cx="3548404" cy="3548404"/>
          </a:xfrm>
          <a:prstGeom prst="rect">
            <a:avLst/>
          </a:prstGeom>
        </p:spPr>
      </p:pic>
      <p:sp>
        <p:nvSpPr>
          <p:cNvPr id="23" name="Graphic 11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24552" y="1899284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" name="Graphic 10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36862" y="2189928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9160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vlcsnap-error173">
            <a:extLst>
              <a:ext uri="{FF2B5EF4-FFF2-40B4-BE49-F238E27FC236}">
                <a16:creationId xmlns:a16="http://schemas.microsoft.com/office/drawing/2014/main" id="{DFD9E4CC-66D1-4B71-ADCA-7A89EE9A695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38" y="0"/>
            <a:ext cx="118951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017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vlcsnap-error197">
            <a:extLst>
              <a:ext uri="{FF2B5EF4-FFF2-40B4-BE49-F238E27FC236}">
                <a16:creationId xmlns:a16="http://schemas.microsoft.com/office/drawing/2014/main" id="{A3FE5E8D-B23C-4AD1-9CB9-7DBBFDE3FF2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38" y="0"/>
            <a:ext cx="118951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4161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vlcsnap-error818">
            <a:extLst>
              <a:ext uri="{FF2B5EF4-FFF2-40B4-BE49-F238E27FC236}">
                <a16:creationId xmlns:a16="http://schemas.microsoft.com/office/drawing/2014/main" id="{CF25BDAA-EA8F-4B86-98CB-46127B31B33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38" y="0"/>
            <a:ext cx="118951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8336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vlcsnap-error729">
            <a:extLst>
              <a:ext uri="{FF2B5EF4-FFF2-40B4-BE49-F238E27FC236}">
                <a16:creationId xmlns:a16="http://schemas.microsoft.com/office/drawing/2014/main" id="{DFBDB7B5-6F30-43FC-982F-D87E45439A6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38" y="0"/>
            <a:ext cx="118951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4608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vlcsnap-error930">
            <a:extLst>
              <a:ext uri="{FF2B5EF4-FFF2-40B4-BE49-F238E27FC236}">
                <a16:creationId xmlns:a16="http://schemas.microsoft.com/office/drawing/2014/main" id="{761CA50D-E7C1-424E-928A-3BE8B43BCAD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38" y="0"/>
            <a:ext cx="118951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4797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vlcsnap-error928">
            <a:extLst>
              <a:ext uri="{FF2B5EF4-FFF2-40B4-BE49-F238E27FC236}">
                <a16:creationId xmlns:a16="http://schemas.microsoft.com/office/drawing/2014/main" id="{49D8AF64-1521-4C02-91D9-9A703679DDF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38" y="0"/>
            <a:ext cx="118951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2580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vlcsnap-error846">
            <a:extLst>
              <a:ext uri="{FF2B5EF4-FFF2-40B4-BE49-F238E27FC236}">
                <a16:creationId xmlns:a16="http://schemas.microsoft.com/office/drawing/2014/main" id="{A463CF9F-77B4-44A1-A789-147384E37D8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38" y="0"/>
            <a:ext cx="118951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0611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vlcsnap-error190">
            <a:extLst>
              <a:ext uri="{FF2B5EF4-FFF2-40B4-BE49-F238E27FC236}">
                <a16:creationId xmlns:a16="http://schemas.microsoft.com/office/drawing/2014/main" id="{3149BD75-3F26-4B8B-897F-821CF3F3EF3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38" y="0"/>
            <a:ext cx="118951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7457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vlcsnap-error753">
            <a:extLst>
              <a:ext uri="{FF2B5EF4-FFF2-40B4-BE49-F238E27FC236}">
                <a16:creationId xmlns:a16="http://schemas.microsoft.com/office/drawing/2014/main" id="{E11B4EE8-C749-4062-A260-5FF59043F1A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38" y="0"/>
            <a:ext cx="118951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119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vlcsnap-error707">
            <a:extLst>
              <a:ext uri="{FF2B5EF4-FFF2-40B4-BE49-F238E27FC236}">
                <a16:creationId xmlns:a16="http://schemas.microsoft.com/office/drawing/2014/main" id="{2B831C13-3E79-4359-BCD2-D2DBE3B10C2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38" y="0"/>
            <a:ext cx="118951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7493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vlcsnap-error330">
            <a:extLst>
              <a:ext uri="{FF2B5EF4-FFF2-40B4-BE49-F238E27FC236}">
                <a16:creationId xmlns:a16="http://schemas.microsoft.com/office/drawing/2014/main" id="{36742FE7-E01D-4507-8DC9-EB0D24AFECE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38" y="0"/>
            <a:ext cx="118951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3383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vlcsnap-error893">
            <a:extLst>
              <a:ext uri="{FF2B5EF4-FFF2-40B4-BE49-F238E27FC236}">
                <a16:creationId xmlns:a16="http://schemas.microsoft.com/office/drawing/2014/main" id="{3CC34566-63C0-4F47-AFEC-8F45590161D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38" y="0"/>
            <a:ext cx="118951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7725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vlcsnap-error085">
            <a:extLst>
              <a:ext uri="{FF2B5EF4-FFF2-40B4-BE49-F238E27FC236}">
                <a16:creationId xmlns:a16="http://schemas.microsoft.com/office/drawing/2014/main" id="{5346301F-B660-4861-9F9F-F9615BB3D46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38" y="0"/>
            <a:ext cx="118951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3353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vlcsnap-error610">
            <a:extLst>
              <a:ext uri="{FF2B5EF4-FFF2-40B4-BE49-F238E27FC236}">
                <a16:creationId xmlns:a16="http://schemas.microsoft.com/office/drawing/2014/main" id="{C31CBB70-C7A8-48EB-BDC4-1BA5A331A01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38" y="0"/>
            <a:ext cx="118951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403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vlcsnap-error413">
            <a:extLst>
              <a:ext uri="{FF2B5EF4-FFF2-40B4-BE49-F238E27FC236}">
                <a16:creationId xmlns:a16="http://schemas.microsoft.com/office/drawing/2014/main" id="{7C1BC781-9C39-49BB-AA08-5984E4C7081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38" y="0"/>
            <a:ext cx="118951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3799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vlcsnap-error326">
            <a:extLst>
              <a:ext uri="{FF2B5EF4-FFF2-40B4-BE49-F238E27FC236}">
                <a16:creationId xmlns:a16="http://schemas.microsoft.com/office/drawing/2014/main" id="{A8862FBC-D667-4628-8A10-67C55AAB125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38" y="0"/>
            <a:ext cx="118951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7087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vlcsnap-error261">
            <a:extLst>
              <a:ext uri="{FF2B5EF4-FFF2-40B4-BE49-F238E27FC236}">
                <a16:creationId xmlns:a16="http://schemas.microsoft.com/office/drawing/2014/main" id="{7A618091-647A-425D-97F6-24DB05DB190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38" y="0"/>
            <a:ext cx="118951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1739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vlcsnap-error323">
            <a:extLst>
              <a:ext uri="{FF2B5EF4-FFF2-40B4-BE49-F238E27FC236}">
                <a16:creationId xmlns:a16="http://schemas.microsoft.com/office/drawing/2014/main" id="{03D36FBB-C02D-4A59-ACBC-18FB9FAAC32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38" y="0"/>
            <a:ext cx="118951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1688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vlcsnap-error683">
            <a:extLst>
              <a:ext uri="{FF2B5EF4-FFF2-40B4-BE49-F238E27FC236}">
                <a16:creationId xmlns:a16="http://schemas.microsoft.com/office/drawing/2014/main" id="{44F2C978-02BC-4889-8ACA-41B4CDA7EF5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38" y="0"/>
            <a:ext cx="118951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3158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vlcsnap-error223">
            <a:extLst>
              <a:ext uri="{FF2B5EF4-FFF2-40B4-BE49-F238E27FC236}">
                <a16:creationId xmlns:a16="http://schemas.microsoft.com/office/drawing/2014/main" id="{5A6984CA-F75F-484F-A9E1-8261D9877CD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38" y="0"/>
            <a:ext cx="118951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9881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vlcsnap-error749">
            <a:extLst>
              <a:ext uri="{FF2B5EF4-FFF2-40B4-BE49-F238E27FC236}">
                <a16:creationId xmlns:a16="http://schemas.microsoft.com/office/drawing/2014/main" id="{231ACD23-3E28-47F1-AA31-A97FDFD9942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38" y="0"/>
            <a:ext cx="118951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0759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49816" y="6426327"/>
            <a:ext cx="18097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13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831340" y="956350"/>
            <a:ext cx="7569200" cy="1697355"/>
          </a:xfrm>
          <a:prstGeom prst="rect">
            <a:avLst/>
          </a:prstGeom>
        </p:spPr>
        <p:txBody>
          <a:bodyPr vert="horz" wrap="square" lIns="0" tIns="126364" rIns="0" bIns="0" rtlCol="0">
            <a:spAutoFit/>
          </a:bodyPr>
          <a:lstStyle/>
          <a:p>
            <a:pPr marL="12700">
              <a:spcBef>
                <a:spcPts val="994"/>
              </a:spcBef>
            </a:pPr>
            <a:r>
              <a:rPr sz="3600" b="1" spc="-10" dirty="0">
                <a:solidFill>
                  <a:srgbClr val="800080"/>
                </a:solidFill>
                <a:latin typeface="Calibri"/>
                <a:cs typeface="Calibri"/>
              </a:rPr>
              <a:t>Impurity </a:t>
            </a:r>
            <a:r>
              <a:rPr sz="3600" spc="-15" dirty="0">
                <a:latin typeface="Calibri"/>
                <a:cs typeface="Calibri"/>
              </a:rPr>
              <a:t>(informal)</a:t>
            </a:r>
            <a:endParaRPr sz="3600" dirty="0">
              <a:latin typeface="Calibri"/>
              <a:cs typeface="Calibri"/>
            </a:endParaRPr>
          </a:p>
          <a:p>
            <a:pPr marL="755650" marR="5080" indent="-285750">
              <a:spcBef>
                <a:spcPts val="745"/>
              </a:spcBef>
            </a:pPr>
            <a:r>
              <a:rPr sz="3000" dirty="0">
                <a:latin typeface="Arial"/>
                <a:cs typeface="Arial"/>
              </a:rPr>
              <a:t>– </a:t>
            </a:r>
            <a:r>
              <a:rPr sz="3000" spc="-10" dirty="0">
                <a:latin typeface="Calibri"/>
                <a:cs typeface="Calibri"/>
              </a:rPr>
              <a:t>Measures </a:t>
            </a:r>
            <a:r>
              <a:rPr sz="3000" spc="-5" dirty="0">
                <a:latin typeface="Calibri"/>
                <a:cs typeface="Calibri"/>
              </a:rPr>
              <a:t>the </a:t>
            </a:r>
            <a:r>
              <a:rPr sz="3000" spc="-15" dirty="0">
                <a:latin typeface="Calibri"/>
                <a:cs typeface="Calibri"/>
              </a:rPr>
              <a:t>level </a:t>
            </a:r>
            <a:r>
              <a:rPr sz="3000" dirty="0">
                <a:latin typeface="Calibri"/>
                <a:cs typeface="Calibri"/>
              </a:rPr>
              <a:t>of </a:t>
            </a:r>
            <a:r>
              <a:rPr sz="3000" b="1" spc="-5" dirty="0">
                <a:solidFill>
                  <a:srgbClr val="800080"/>
                </a:solidFill>
                <a:latin typeface="Calibri"/>
                <a:cs typeface="Calibri"/>
              </a:rPr>
              <a:t>impurity </a:t>
            </a:r>
            <a:r>
              <a:rPr sz="3000" spc="-5" dirty="0">
                <a:latin typeface="Calibri"/>
                <a:cs typeface="Calibri"/>
              </a:rPr>
              <a:t>in </a:t>
            </a:r>
            <a:r>
              <a:rPr sz="3000" dirty="0">
                <a:latin typeface="Calibri"/>
                <a:cs typeface="Calibri"/>
              </a:rPr>
              <a:t>a </a:t>
            </a:r>
            <a:r>
              <a:rPr sz="3000" spc="-10" dirty="0">
                <a:latin typeface="Calibri"/>
                <a:cs typeface="Calibri"/>
              </a:rPr>
              <a:t>group</a:t>
            </a:r>
            <a:r>
              <a:rPr sz="3000" spc="-305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of  </a:t>
            </a:r>
            <a:r>
              <a:rPr sz="3000" spc="-20" dirty="0">
                <a:latin typeface="Calibri"/>
                <a:cs typeface="Calibri"/>
              </a:rPr>
              <a:t>examples</a:t>
            </a:r>
            <a:endParaRPr sz="3000" dirty="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048000" y="3463926"/>
            <a:ext cx="1828800" cy="1870075"/>
          </a:xfrm>
          <a:custGeom>
            <a:avLst/>
            <a:gdLst/>
            <a:ahLst/>
            <a:cxnLst/>
            <a:rect l="l" t="t" r="r" b="b"/>
            <a:pathLst>
              <a:path w="1828800" h="1870075">
                <a:moveTo>
                  <a:pt x="0" y="935037"/>
                </a:moveTo>
                <a:lnTo>
                  <a:pt x="1189" y="886920"/>
                </a:lnTo>
                <a:lnTo>
                  <a:pt x="4720" y="839435"/>
                </a:lnTo>
                <a:lnTo>
                  <a:pt x="10535" y="792640"/>
                </a:lnTo>
                <a:lnTo>
                  <a:pt x="18577" y="746594"/>
                </a:lnTo>
                <a:lnTo>
                  <a:pt x="28787" y="701357"/>
                </a:lnTo>
                <a:lnTo>
                  <a:pt x="41109" y="656985"/>
                </a:lnTo>
                <a:lnTo>
                  <a:pt x="55485" y="613540"/>
                </a:lnTo>
                <a:lnTo>
                  <a:pt x="71858" y="571078"/>
                </a:lnTo>
                <a:lnTo>
                  <a:pt x="90169" y="529660"/>
                </a:lnTo>
                <a:lnTo>
                  <a:pt x="110363" y="489343"/>
                </a:lnTo>
                <a:lnTo>
                  <a:pt x="132380" y="450186"/>
                </a:lnTo>
                <a:lnTo>
                  <a:pt x="156165" y="412249"/>
                </a:lnTo>
                <a:lnTo>
                  <a:pt x="181658" y="375589"/>
                </a:lnTo>
                <a:lnTo>
                  <a:pt x="208804" y="340266"/>
                </a:lnTo>
                <a:lnTo>
                  <a:pt x="237544" y="306339"/>
                </a:lnTo>
                <a:lnTo>
                  <a:pt x="267821" y="273866"/>
                </a:lnTo>
                <a:lnTo>
                  <a:pt x="299578" y="242905"/>
                </a:lnTo>
                <a:lnTo>
                  <a:pt x="332756" y="213517"/>
                </a:lnTo>
                <a:lnTo>
                  <a:pt x="367299" y="185758"/>
                </a:lnTo>
                <a:lnTo>
                  <a:pt x="403150" y="159689"/>
                </a:lnTo>
                <a:lnTo>
                  <a:pt x="440250" y="135368"/>
                </a:lnTo>
                <a:lnTo>
                  <a:pt x="478542" y="112853"/>
                </a:lnTo>
                <a:lnTo>
                  <a:pt x="517969" y="92204"/>
                </a:lnTo>
                <a:lnTo>
                  <a:pt x="558474" y="73479"/>
                </a:lnTo>
                <a:lnTo>
                  <a:pt x="599998" y="56737"/>
                </a:lnTo>
                <a:lnTo>
                  <a:pt x="642485" y="42037"/>
                </a:lnTo>
                <a:lnTo>
                  <a:pt x="685877" y="29437"/>
                </a:lnTo>
                <a:lnTo>
                  <a:pt x="730116" y="18996"/>
                </a:lnTo>
                <a:lnTo>
                  <a:pt x="775145" y="10773"/>
                </a:lnTo>
                <a:lnTo>
                  <a:pt x="820907" y="4827"/>
                </a:lnTo>
                <a:lnTo>
                  <a:pt x="867345" y="1216"/>
                </a:lnTo>
                <a:lnTo>
                  <a:pt x="914400" y="0"/>
                </a:lnTo>
                <a:lnTo>
                  <a:pt x="961454" y="1216"/>
                </a:lnTo>
                <a:lnTo>
                  <a:pt x="1007892" y="4827"/>
                </a:lnTo>
                <a:lnTo>
                  <a:pt x="1053654" y="10773"/>
                </a:lnTo>
                <a:lnTo>
                  <a:pt x="1098683" y="18996"/>
                </a:lnTo>
                <a:lnTo>
                  <a:pt x="1142922" y="29437"/>
                </a:lnTo>
                <a:lnTo>
                  <a:pt x="1186314" y="42037"/>
                </a:lnTo>
                <a:lnTo>
                  <a:pt x="1228801" y="56737"/>
                </a:lnTo>
                <a:lnTo>
                  <a:pt x="1270325" y="73479"/>
                </a:lnTo>
                <a:lnTo>
                  <a:pt x="1310830" y="92204"/>
                </a:lnTo>
                <a:lnTo>
                  <a:pt x="1350257" y="112853"/>
                </a:lnTo>
                <a:lnTo>
                  <a:pt x="1388549" y="135368"/>
                </a:lnTo>
                <a:lnTo>
                  <a:pt x="1425649" y="159689"/>
                </a:lnTo>
                <a:lnTo>
                  <a:pt x="1461500" y="185758"/>
                </a:lnTo>
                <a:lnTo>
                  <a:pt x="1496043" y="213517"/>
                </a:lnTo>
                <a:lnTo>
                  <a:pt x="1529221" y="242905"/>
                </a:lnTo>
                <a:lnTo>
                  <a:pt x="1560978" y="273866"/>
                </a:lnTo>
                <a:lnTo>
                  <a:pt x="1591255" y="306339"/>
                </a:lnTo>
                <a:lnTo>
                  <a:pt x="1619995" y="340266"/>
                </a:lnTo>
                <a:lnTo>
                  <a:pt x="1647141" y="375589"/>
                </a:lnTo>
                <a:lnTo>
                  <a:pt x="1672634" y="412249"/>
                </a:lnTo>
                <a:lnTo>
                  <a:pt x="1696419" y="450186"/>
                </a:lnTo>
                <a:lnTo>
                  <a:pt x="1718436" y="489343"/>
                </a:lnTo>
                <a:lnTo>
                  <a:pt x="1738630" y="529660"/>
                </a:lnTo>
                <a:lnTo>
                  <a:pt x="1756941" y="571078"/>
                </a:lnTo>
                <a:lnTo>
                  <a:pt x="1773314" y="613540"/>
                </a:lnTo>
                <a:lnTo>
                  <a:pt x="1787690" y="656985"/>
                </a:lnTo>
                <a:lnTo>
                  <a:pt x="1800012" y="701357"/>
                </a:lnTo>
                <a:lnTo>
                  <a:pt x="1810222" y="746594"/>
                </a:lnTo>
                <a:lnTo>
                  <a:pt x="1818264" y="792640"/>
                </a:lnTo>
                <a:lnTo>
                  <a:pt x="1824079" y="839435"/>
                </a:lnTo>
                <a:lnTo>
                  <a:pt x="1827610" y="886920"/>
                </a:lnTo>
                <a:lnTo>
                  <a:pt x="1828800" y="935037"/>
                </a:lnTo>
                <a:lnTo>
                  <a:pt x="1827610" y="983154"/>
                </a:lnTo>
                <a:lnTo>
                  <a:pt x="1824079" y="1030639"/>
                </a:lnTo>
                <a:lnTo>
                  <a:pt x="1818264" y="1077434"/>
                </a:lnTo>
                <a:lnTo>
                  <a:pt x="1810222" y="1123480"/>
                </a:lnTo>
                <a:lnTo>
                  <a:pt x="1800012" y="1168717"/>
                </a:lnTo>
                <a:lnTo>
                  <a:pt x="1787690" y="1213088"/>
                </a:lnTo>
                <a:lnTo>
                  <a:pt x="1773314" y="1256534"/>
                </a:lnTo>
                <a:lnTo>
                  <a:pt x="1756941" y="1298996"/>
                </a:lnTo>
                <a:lnTo>
                  <a:pt x="1738630" y="1340414"/>
                </a:lnTo>
                <a:lnTo>
                  <a:pt x="1718436" y="1380731"/>
                </a:lnTo>
                <a:lnTo>
                  <a:pt x="1696419" y="1419888"/>
                </a:lnTo>
                <a:lnTo>
                  <a:pt x="1672634" y="1457825"/>
                </a:lnTo>
                <a:lnTo>
                  <a:pt x="1647141" y="1494485"/>
                </a:lnTo>
                <a:lnTo>
                  <a:pt x="1619995" y="1529808"/>
                </a:lnTo>
                <a:lnTo>
                  <a:pt x="1591255" y="1563735"/>
                </a:lnTo>
                <a:lnTo>
                  <a:pt x="1560978" y="1596208"/>
                </a:lnTo>
                <a:lnTo>
                  <a:pt x="1529221" y="1627169"/>
                </a:lnTo>
                <a:lnTo>
                  <a:pt x="1496043" y="1656557"/>
                </a:lnTo>
                <a:lnTo>
                  <a:pt x="1461500" y="1684316"/>
                </a:lnTo>
                <a:lnTo>
                  <a:pt x="1425649" y="1710385"/>
                </a:lnTo>
                <a:lnTo>
                  <a:pt x="1388549" y="1734706"/>
                </a:lnTo>
                <a:lnTo>
                  <a:pt x="1350257" y="1757220"/>
                </a:lnTo>
                <a:lnTo>
                  <a:pt x="1310830" y="1777870"/>
                </a:lnTo>
                <a:lnTo>
                  <a:pt x="1270325" y="1796595"/>
                </a:lnTo>
                <a:lnTo>
                  <a:pt x="1228801" y="1813337"/>
                </a:lnTo>
                <a:lnTo>
                  <a:pt x="1186314" y="1828037"/>
                </a:lnTo>
                <a:lnTo>
                  <a:pt x="1142922" y="1840637"/>
                </a:lnTo>
                <a:lnTo>
                  <a:pt x="1098683" y="1851078"/>
                </a:lnTo>
                <a:lnTo>
                  <a:pt x="1053654" y="1859301"/>
                </a:lnTo>
                <a:lnTo>
                  <a:pt x="1007892" y="1865247"/>
                </a:lnTo>
                <a:lnTo>
                  <a:pt x="961454" y="1868858"/>
                </a:lnTo>
                <a:lnTo>
                  <a:pt x="914400" y="1870075"/>
                </a:lnTo>
                <a:lnTo>
                  <a:pt x="867345" y="1868858"/>
                </a:lnTo>
                <a:lnTo>
                  <a:pt x="820907" y="1865247"/>
                </a:lnTo>
                <a:lnTo>
                  <a:pt x="775145" y="1859301"/>
                </a:lnTo>
                <a:lnTo>
                  <a:pt x="730116" y="1851078"/>
                </a:lnTo>
                <a:lnTo>
                  <a:pt x="685877" y="1840637"/>
                </a:lnTo>
                <a:lnTo>
                  <a:pt x="642485" y="1828037"/>
                </a:lnTo>
                <a:lnTo>
                  <a:pt x="599998" y="1813337"/>
                </a:lnTo>
                <a:lnTo>
                  <a:pt x="558474" y="1796595"/>
                </a:lnTo>
                <a:lnTo>
                  <a:pt x="517969" y="1777870"/>
                </a:lnTo>
                <a:lnTo>
                  <a:pt x="478542" y="1757220"/>
                </a:lnTo>
                <a:lnTo>
                  <a:pt x="440250" y="1734706"/>
                </a:lnTo>
                <a:lnTo>
                  <a:pt x="403150" y="1710385"/>
                </a:lnTo>
                <a:lnTo>
                  <a:pt x="367299" y="1684316"/>
                </a:lnTo>
                <a:lnTo>
                  <a:pt x="332756" y="1656557"/>
                </a:lnTo>
                <a:lnTo>
                  <a:pt x="299578" y="1627169"/>
                </a:lnTo>
                <a:lnTo>
                  <a:pt x="267821" y="1596208"/>
                </a:lnTo>
                <a:lnTo>
                  <a:pt x="237544" y="1563735"/>
                </a:lnTo>
                <a:lnTo>
                  <a:pt x="208804" y="1529808"/>
                </a:lnTo>
                <a:lnTo>
                  <a:pt x="181658" y="1494485"/>
                </a:lnTo>
                <a:lnTo>
                  <a:pt x="156165" y="1457825"/>
                </a:lnTo>
                <a:lnTo>
                  <a:pt x="132380" y="1419888"/>
                </a:lnTo>
                <a:lnTo>
                  <a:pt x="110363" y="1380731"/>
                </a:lnTo>
                <a:lnTo>
                  <a:pt x="90169" y="1340414"/>
                </a:lnTo>
                <a:lnTo>
                  <a:pt x="71858" y="1298996"/>
                </a:lnTo>
                <a:lnTo>
                  <a:pt x="55485" y="1256534"/>
                </a:lnTo>
                <a:lnTo>
                  <a:pt x="41109" y="1213088"/>
                </a:lnTo>
                <a:lnTo>
                  <a:pt x="28787" y="1168717"/>
                </a:lnTo>
                <a:lnTo>
                  <a:pt x="18577" y="1123480"/>
                </a:lnTo>
                <a:lnTo>
                  <a:pt x="10535" y="1077434"/>
                </a:lnTo>
                <a:lnTo>
                  <a:pt x="4720" y="1030639"/>
                </a:lnTo>
                <a:lnTo>
                  <a:pt x="1189" y="983154"/>
                </a:lnTo>
                <a:lnTo>
                  <a:pt x="0" y="935037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717231" y="4186937"/>
            <a:ext cx="202708" cy="2167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103598" y="3979674"/>
            <a:ext cx="200562" cy="2167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620640" y="4601463"/>
            <a:ext cx="202708" cy="21914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007006" y="4394200"/>
            <a:ext cx="200562" cy="2167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625403" y="3931443"/>
            <a:ext cx="290195" cy="0"/>
          </a:xfrm>
          <a:custGeom>
            <a:avLst/>
            <a:gdLst/>
            <a:ahLst/>
            <a:cxnLst/>
            <a:rect l="l" t="t" r="r" b="b"/>
            <a:pathLst>
              <a:path w="290194">
                <a:moveTo>
                  <a:pt x="0" y="0"/>
                </a:moveTo>
                <a:lnTo>
                  <a:pt x="289775" y="1"/>
                </a:lnTo>
              </a:path>
            </a:pathLst>
          </a:custGeom>
          <a:ln w="9525">
            <a:solidFill>
              <a:srgbClr val="FF99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770290" y="3774818"/>
            <a:ext cx="0" cy="313690"/>
          </a:xfrm>
          <a:custGeom>
            <a:avLst/>
            <a:gdLst/>
            <a:ahLst/>
            <a:cxnLst/>
            <a:rect l="l" t="t" r="r" b="b"/>
            <a:pathLst>
              <a:path h="313689">
                <a:moveTo>
                  <a:pt x="0" y="0"/>
                </a:moveTo>
                <a:lnTo>
                  <a:pt x="1" y="313249"/>
                </a:lnTo>
              </a:path>
            </a:pathLst>
          </a:custGeom>
          <a:ln w="9525">
            <a:solidFill>
              <a:srgbClr val="FF99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395990" y="4139883"/>
            <a:ext cx="290195" cy="0"/>
          </a:xfrm>
          <a:custGeom>
            <a:avLst/>
            <a:gdLst/>
            <a:ahLst/>
            <a:cxnLst/>
            <a:rect l="l" t="t" r="r" b="b"/>
            <a:pathLst>
              <a:path w="290194">
                <a:moveTo>
                  <a:pt x="0" y="0"/>
                </a:moveTo>
                <a:lnTo>
                  <a:pt x="289775" y="1"/>
                </a:lnTo>
              </a:path>
            </a:pathLst>
          </a:custGeom>
          <a:ln w="9525">
            <a:solidFill>
              <a:srgbClr val="FF99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540877" y="3984437"/>
            <a:ext cx="0" cy="311150"/>
          </a:xfrm>
          <a:custGeom>
            <a:avLst/>
            <a:gdLst/>
            <a:ahLst/>
            <a:cxnLst/>
            <a:rect l="l" t="t" r="r" b="b"/>
            <a:pathLst>
              <a:path h="311150">
                <a:moveTo>
                  <a:pt x="0" y="0"/>
                </a:moveTo>
                <a:lnTo>
                  <a:pt x="1" y="310894"/>
                </a:lnTo>
              </a:path>
            </a:pathLst>
          </a:custGeom>
          <a:ln w="9525">
            <a:solidFill>
              <a:srgbClr val="FF99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299398" y="4659218"/>
            <a:ext cx="290195" cy="0"/>
          </a:xfrm>
          <a:custGeom>
            <a:avLst/>
            <a:gdLst/>
            <a:ahLst/>
            <a:cxnLst/>
            <a:rect l="l" t="t" r="r" b="b"/>
            <a:pathLst>
              <a:path w="290194">
                <a:moveTo>
                  <a:pt x="0" y="0"/>
                </a:moveTo>
                <a:lnTo>
                  <a:pt x="289775" y="1"/>
                </a:lnTo>
              </a:path>
            </a:pathLst>
          </a:custGeom>
          <a:ln w="9525">
            <a:solidFill>
              <a:srgbClr val="FF99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444284" y="4502594"/>
            <a:ext cx="0" cy="313690"/>
          </a:xfrm>
          <a:custGeom>
            <a:avLst/>
            <a:gdLst/>
            <a:ahLst/>
            <a:cxnLst/>
            <a:rect l="l" t="t" r="r" b="b"/>
            <a:pathLst>
              <a:path h="313689">
                <a:moveTo>
                  <a:pt x="0" y="0"/>
                </a:moveTo>
                <a:lnTo>
                  <a:pt x="1" y="313249"/>
                </a:lnTo>
              </a:path>
            </a:pathLst>
          </a:custGeom>
          <a:ln w="9525">
            <a:solidFill>
              <a:srgbClr val="FF99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705600" y="3463926"/>
            <a:ext cx="1809750" cy="1781175"/>
          </a:xfrm>
          <a:custGeom>
            <a:avLst/>
            <a:gdLst/>
            <a:ahLst/>
            <a:cxnLst/>
            <a:rect l="l" t="t" r="r" b="b"/>
            <a:pathLst>
              <a:path w="1809750" h="1781175">
                <a:moveTo>
                  <a:pt x="0" y="890587"/>
                </a:moveTo>
                <a:lnTo>
                  <a:pt x="1254" y="843289"/>
                </a:lnTo>
                <a:lnTo>
                  <a:pt x="4975" y="796634"/>
                </a:lnTo>
                <a:lnTo>
                  <a:pt x="11100" y="750683"/>
                </a:lnTo>
                <a:lnTo>
                  <a:pt x="19568" y="705498"/>
                </a:lnTo>
                <a:lnTo>
                  <a:pt x="30314" y="661142"/>
                </a:lnTo>
                <a:lnTo>
                  <a:pt x="43277" y="617674"/>
                </a:lnTo>
                <a:lnTo>
                  <a:pt x="58395" y="575157"/>
                </a:lnTo>
                <a:lnTo>
                  <a:pt x="75604" y="533652"/>
                </a:lnTo>
                <a:lnTo>
                  <a:pt x="94842" y="493221"/>
                </a:lnTo>
                <a:lnTo>
                  <a:pt x="116047" y="453926"/>
                </a:lnTo>
                <a:lnTo>
                  <a:pt x="139156" y="415827"/>
                </a:lnTo>
                <a:lnTo>
                  <a:pt x="164106" y="378987"/>
                </a:lnTo>
                <a:lnTo>
                  <a:pt x="190835" y="343467"/>
                </a:lnTo>
                <a:lnTo>
                  <a:pt x="219281" y="309329"/>
                </a:lnTo>
                <a:lnTo>
                  <a:pt x="249381" y="276634"/>
                </a:lnTo>
                <a:lnTo>
                  <a:pt x="281072" y="245443"/>
                </a:lnTo>
                <a:lnTo>
                  <a:pt x="314292" y="215819"/>
                </a:lnTo>
                <a:lnTo>
                  <a:pt x="348978" y="187822"/>
                </a:lnTo>
                <a:lnTo>
                  <a:pt x="385067" y="161515"/>
                </a:lnTo>
                <a:lnTo>
                  <a:pt x="422498" y="136959"/>
                </a:lnTo>
                <a:lnTo>
                  <a:pt x="461208" y="114215"/>
                </a:lnTo>
                <a:lnTo>
                  <a:pt x="501134" y="93345"/>
                </a:lnTo>
                <a:lnTo>
                  <a:pt x="542214" y="74410"/>
                </a:lnTo>
                <a:lnTo>
                  <a:pt x="584384" y="57473"/>
                </a:lnTo>
                <a:lnTo>
                  <a:pt x="627583" y="42594"/>
                </a:lnTo>
                <a:lnTo>
                  <a:pt x="671748" y="29836"/>
                </a:lnTo>
                <a:lnTo>
                  <a:pt x="716817" y="19259"/>
                </a:lnTo>
                <a:lnTo>
                  <a:pt x="762726" y="10925"/>
                </a:lnTo>
                <a:lnTo>
                  <a:pt x="809414" y="4896"/>
                </a:lnTo>
                <a:lnTo>
                  <a:pt x="856818" y="1234"/>
                </a:lnTo>
                <a:lnTo>
                  <a:pt x="904875" y="0"/>
                </a:lnTo>
                <a:lnTo>
                  <a:pt x="952932" y="1234"/>
                </a:lnTo>
                <a:lnTo>
                  <a:pt x="1000335" y="4896"/>
                </a:lnTo>
                <a:lnTo>
                  <a:pt x="1047023" y="10925"/>
                </a:lnTo>
                <a:lnTo>
                  <a:pt x="1092932" y="19259"/>
                </a:lnTo>
                <a:lnTo>
                  <a:pt x="1138001" y="29836"/>
                </a:lnTo>
                <a:lnTo>
                  <a:pt x="1182166" y="42594"/>
                </a:lnTo>
                <a:lnTo>
                  <a:pt x="1225365" y="57473"/>
                </a:lnTo>
                <a:lnTo>
                  <a:pt x="1267536" y="74410"/>
                </a:lnTo>
                <a:lnTo>
                  <a:pt x="1308615" y="93345"/>
                </a:lnTo>
                <a:lnTo>
                  <a:pt x="1348541" y="114215"/>
                </a:lnTo>
                <a:lnTo>
                  <a:pt x="1387251" y="136959"/>
                </a:lnTo>
                <a:lnTo>
                  <a:pt x="1424682" y="161515"/>
                </a:lnTo>
                <a:lnTo>
                  <a:pt x="1460772" y="187822"/>
                </a:lnTo>
                <a:lnTo>
                  <a:pt x="1495458" y="215819"/>
                </a:lnTo>
                <a:lnTo>
                  <a:pt x="1528677" y="245443"/>
                </a:lnTo>
                <a:lnTo>
                  <a:pt x="1560368" y="276634"/>
                </a:lnTo>
                <a:lnTo>
                  <a:pt x="1590468" y="309329"/>
                </a:lnTo>
                <a:lnTo>
                  <a:pt x="1618914" y="343467"/>
                </a:lnTo>
                <a:lnTo>
                  <a:pt x="1645643" y="378987"/>
                </a:lnTo>
                <a:lnTo>
                  <a:pt x="1670593" y="415827"/>
                </a:lnTo>
                <a:lnTo>
                  <a:pt x="1693702" y="453926"/>
                </a:lnTo>
                <a:lnTo>
                  <a:pt x="1714907" y="493221"/>
                </a:lnTo>
                <a:lnTo>
                  <a:pt x="1734145" y="533652"/>
                </a:lnTo>
                <a:lnTo>
                  <a:pt x="1751354" y="575157"/>
                </a:lnTo>
                <a:lnTo>
                  <a:pt x="1766472" y="617674"/>
                </a:lnTo>
                <a:lnTo>
                  <a:pt x="1779435" y="661142"/>
                </a:lnTo>
                <a:lnTo>
                  <a:pt x="1790181" y="705498"/>
                </a:lnTo>
                <a:lnTo>
                  <a:pt x="1798649" y="750683"/>
                </a:lnTo>
                <a:lnTo>
                  <a:pt x="1804774" y="796634"/>
                </a:lnTo>
                <a:lnTo>
                  <a:pt x="1808495" y="843289"/>
                </a:lnTo>
                <a:lnTo>
                  <a:pt x="1809750" y="890587"/>
                </a:lnTo>
                <a:lnTo>
                  <a:pt x="1808495" y="937885"/>
                </a:lnTo>
                <a:lnTo>
                  <a:pt x="1804774" y="984540"/>
                </a:lnTo>
                <a:lnTo>
                  <a:pt x="1798649" y="1030491"/>
                </a:lnTo>
                <a:lnTo>
                  <a:pt x="1790181" y="1075675"/>
                </a:lnTo>
                <a:lnTo>
                  <a:pt x="1779435" y="1120032"/>
                </a:lnTo>
                <a:lnTo>
                  <a:pt x="1766472" y="1163500"/>
                </a:lnTo>
                <a:lnTo>
                  <a:pt x="1751354" y="1206017"/>
                </a:lnTo>
                <a:lnTo>
                  <a:pt x="1734145" y="1247522"/>
                </a:lnTo>
                <a:lnTo>
                  <a:pt x="1714907" y="1287952"/>
                </a:lnTo>
                <a:lnTo>
                  <a:pt x="1693702" y="1327248"/>
                </a:lnTo>
                <a:lnTo>
                  <a:pt x="1670593" y="1365346"/>
                </a:lnTo>
                <a:lnTo>
                  <a:pt x="1645643" y="1402186"/>
                </a:lnTo>
                <a:lnTo>
                  <a:pt x="1618914" y="1437706"/>
                </a:lnTo>
                <a:lnTo>
                  <a:pt x="1590468" y="1471845"/>
                </a:lnTo>
                <a:lnTo>
                  <a:pt x="1560368" y="1504540"/>
                </a:lnTo>
                <a:lnTo>
                  <a:pt x="1528677" y="1535731"/>
                </a:lnTo>
                <a:lnTo>
                  <a:pt x="1495458" y="1565355"/>
                </a:lnTo>
                <a:lnTo>
                  <a:pt x="1460772" y="1593352"/>
                </a:lnTo>
                <a:lnTo>
                  <a:pt x="1424682" y="1619659"/>
                </a:lnTo>
                <a:lnTo>
                  <a:pt x="1387251" y="1644215"/>
                </a:lnTo>
                <a:lnTo>
                  <a:pt x="1348541" y="1666959"/>
                </a:lnTo>
                <a:lnTo>
                  <a:pt x="1308615" y="1687829"/>
                </a:lnTo>
                <a:lnTo>
                  <a:pt x="1267536" y="1706764"/>
                </a:lnTo>
                <a:lnTo>
                  <a:pt x="1225365" y="1723701"/>
                </a:lnTo>
                <a:lnTo>
                  <a:pt x="1182166" y="1738580"/>
                </a:lnTo>
                <a:lnTo>
                  <a:pt x="1138001" y="1751338"/>
                </a:lnTo>
                <a:lnTo>
                  <a:pt x="1092932" y="1761915"/>
                </a:lnTo>
                <a:lnTo>
                  <a:pt x="1047023" y="1770249"/>
                </a:lnTo>
                <a:lnTo>
                  <a:pt x="1000335" y="1776278"/>
                </a:lnTo>
                <a:lnTo>
                  <a:pt x="952932" y="1779940"/>
                </a:lnTo>
                <a:lnTo>
                  <a:pt x="904875" y="1781175"/>
                </a:lnTo>
                <a:lnTo>
                  <a:pt x="856818" y="1779940"/>
                </a:lnTo>
                <a:lnTo>
                  <a:pt x="809414" y="1776278"/>
                </a:lnTo>
                <a:lnTo>
                  <a:pt x="762726" y="1770249"/>
                </a:lnTo>
                <a:lnTo>
                  <a:pt x="716817" y="1761915"/>
                </a:lnTo>
                <a:lnTo>
                  <a:pt x="671748" y="1751338"/>
                </a:lnTo>
                <a:lnTo>
                  <a:pt x="627583" y="1738580"/>
                </a:lnTo>
                <a:lnTo>
                  <a:pt x="584384" y="1723701"/>
                </a:lnTo>
                <a:lnTo>
                  <a:pt x="542214" y="1706764"/>
                </a:lnTo>
                <a:lnTo>
                  <a:pt x="501134" y="1687829"/>
                </a:lnTo>
                <a:lnTo>
                  <a:pt x="461208" y="1666959"/>
                </a:lnTo>
                <a:lnTo>
                  <a:pt x="422498" y="1644215"/>
                </a:lnTo>
                <a:lnTo>
                  <a:pt x="385067" y="1619659"/>
                </a:lnTo>
                <a:lnTo>
                  <a:pt x="348978" y="1593352"/>
                </a:lnTo>
                <a:lnTo>
                  <a:pt x="314292" y="1565355"/>
                </a:lnTo>
                <a:lnTo>
                  <a:pt x="281072" y="1535731"/>
                </a:lnTo>
                <a:lnTo>
                  <a:pt x="249381" y="1504540"/>
                </a:lnTo>
                <a:lnTo>
                  <a:pt x="219281" y="1471845"/>
                </a:lnTo>
                <a:lnTo>
                  <a:pt x="190835" y="1437706"/>
                </a:lnTo>
                <a:lnTo>
                  <a:pt x="164106" y="1402186"/>
                </a:lnTo>
                <a:lnTo>
                  <a:pt x="139156" y="1365346"/>
                </a:lnTo>
                <a:lnTo>
                  <a:pt x="116047" y="1327248"/>
                </a:lnTo>
                <a:lnTo>
                  <a:pt x="94842" y="1287952"/>
                </a:lnTo>
                <a:lnTo>
                  <a:pt x="75604" y="1247522"/>
                </a:lnTo>
                <a:lnTo>
                  <a:pt x="58395" y="1206017"/>
                </a:lnTo>
                <a:lnTo>
                  <a:pt x="43277" y="1163500"/>
                </a:lnTo>
                <a:lnTo>
                  <a:pt x="30314" y="1120032"/>
                </a:lnTo>
                <a:lnTo>
                  <a:pt x="19568" y="1075675"/>
                </a:lnTo>
                <a:lnTo>
                  <a:pt x="11100" y="1030491"/>
                </a:lnTo>
                <a:lnTo>
                  <a:pt x="4975" y="984540"/>
                </a:lnTo>
                <a:lnTo>
                  <a:pt x="1254" y="937885"/>
                </a:lnTo>
                <a:lnTo>
                  <a:pt x="0" y="890587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372573" y="4157104"/>
            <a:ext cx="191770" cy="197485"/>
          </a:xfrm>
          <a:custGeom>
            <a:avLst/>
            <a:gdLst/>
            <a:ahLst/>
            <a:cxnLst/>
            <a:rect l="l" t="t" r="r" b="b"/>
            <a:pathLst>
              <a:path w="191770" h="197485">
                <a:moveTo>
                  <a:pt x="95585" y="0"/>
                </a:moveTo>
                <a:lnTo>
                  <a:pt x="58379" y="7756"/>
                </a:lnTo>
                <a:lnTo>
                  <a:pt x="27996" y="28909"/>
                </a:lnTo>
                <a:lnTo>
                  <a:pt x="7511" y="60283"/>
                </a:lnTo>
                <a:lnTo>
                  <a:pt x="0" y="98704"/>
                </a:lnTo>
                <a:lnTo>
                  <a:pt x="7511" y="137124"/>
                </a:lnTo>
                <a:lnTo>
                  <a:pt x="27996" y="168499"/>
                </a:lnTo>
                <a:lnTo>
                  <a:pt x="58379" y="189652"/>
                </a:lnTo>
                <a:lnTo>
                  <a:pt x="95585" y="197408"/>
                </a:lnTo>
                <a:lnTo>
                  <a:pt x="132792" y="189652"/>
                </a:lnTo>
                <a:lnTo>
                  <a:pt x="163175" y="168499"/>
                </a:lnTo>
                <a:lnTo>
                  <a:pt x="183660" y="137124"/>
                </a:lnTo>
                <a:lnTo>
                  <a:pt x="191171" y="98704"/>
                </a:lnTo>
                <a:lnTo>
                  <a:pt x="183660" y="60283"/>
                </a:lnTo>
                <a:lnTo>
                  <a:pt x="163175" y="28909"/>
                </a:lnTo>
                <a:lnTo>
                  <a:pt x="132792" y="7756"/>
                </a:lnTo>
                <a:lnTo>
                  <a:pt x="95585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372573" y="4157104"/>
            <a:ext cx="191770" cy="197485"/>
          </a:xfrm>
          <a:custGeom>
            <a:avLst/>
            <a:gdLst/>
            <a:ahLst/>
            <a:cxnLst/>
            <a:rect l="l" t="t" r="r" b="b"/>
            <a:pathLst>
              <a:path w="191770" h="197485">
                <a:moveTo>
                  <a:pt x="0" y="98705"/>
                </a:moveTo>
                <a:lnTo>
                  <a:pt x="7511" y="60284"/>
                </a:lnTo>
                <a:lnTo>
                  <a:pt x="27996" y="28910"/>
                </a:lnTo>
                <a:lnTo>
                  <a:pt x="58379" y="7756"/>
                </a:lnTo>
                <a:lnTo>
                  <a:pt x="95585" y="0"/>
                </a:lnTo>
                <a:lnTo>
                  <a:pt x="132791" y="7756"/>
                </a:lnTo>
                <a:lnTo>
                  <a:pt x="163174" y="28910"/>
                </a:lnTo>
                <a:lnTo>
                  <a:pt x="183659" y="60284"/>
                </a:lnTo>
                <a:lnTo>
                  <a:pt x="191171" y="98705"/>
                </a:lnTo>
                <a:lnTo>
                  <a:pt x="183659" y="137125"/>
                </a:lnTo>
                <a:lnTo>
                  <a:pt x="163174" y="168499"/>
                </a:lnTo>
                <a:lnTo>
                  <a:pt x="132791" y="189653"/>
                </a:lnTo>
                <a:lnTo>
                  <a:pt x="95585" y="197410"/>
                </a:lnTo>
                <a:lnTo>
                  <a:pt x="58379" y="189653"/>
                </a:lnTo>
                <a:lnTo>
                  <a:pt x="27996" y="168499"/>
                </a:lnTo>
                <a:lnTo>
                  <a:pt x="7511" y="137125"/>
                </a:lnTo>
                <a:lnTo>
                  <a:pt x="0" y="98705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748028" y="3954930"/>
            <a:ext cx="200696" cy="20693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558981" y="4448454"/>
            <a:ext cx="198572" cy="20917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272225" y="4746813"/>
            <a:ext cx="200696" cy="20693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987593" y="4053636"/>
            <a:ext cx="198572" cy="20693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367811" y="3856226"/>
            <a:ext cx="200696" cy="20693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181403" y="4354513"/>
            <a:ext cx="191770" cy="197485"/>
          </a:xfrm>
          <a:custGeom>
            <a:avLst/>
            <a:gdLst/>
            <a:ahLst/>
            <a:cxnLst/>
            <a:rect l="l" t="t" r="r" b="b"/>
            <a:pathLst>
              <a:path w="191770" h="197485">
                <a:moveTo>
                  <a:pt x="95585" y="0"/>
                </a:moveTo>
                <a:lnTo>
                  <a:pt x="58379" y="7756"/>
                </a:lnTo>
                <a:lnTo>
                  <a:pt x="27996" y="28909"/>
                </a:lnTo>
                <a:lnTo>
                  <a:pt x="7511" y="60283"/>
                </a:lnTo>
                <a:lnTo>
                  <a:pt x="0" y="98704"/>
                </a:lnTo>
                <a:lnTo>
                  <a:pt x="7511" y="137125"/>
                </a:lnTo>
                <a:lnTo>
                  <a:pt x="27996" y="168499"/>
                </a:lnTo>
                <a:lnTo>
                  <a:pt x="58379" y="189653"/>
                </a:lnTo>
                <a:lnTo>
                  <a:pt x="95585" y="197410"/>
                </a:lnTo>
                <a:lnTo>
                  <a:pt x="132791" y="189653"/>
                </a:lnTo>
                <a:lnTo>
                  <a:pt x="163174" y="168499"/>
                </a:lnTo>
                <a:lnTo>
                  <a:pt x="183658" y="137125"/>
                </a:lnTo>
                <a:lnTo>
                  <a:pt x="191170" y="98704"/>
                </a:lnTo>
                <a:lnTo>
                  <a:pt x="183658" y="60283"/>
                </a:lnTo>
                <a:lnTo>
                  <a:pt x="163174" y="28909"/>
                </a:lnTo>
                <a:lnTo>
                  <a:pt x="132791" y="7756"/>
                </a:lnTo>
                <a:lnTo>
                  <a:pt x="95585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181403" y="4354513"/>
            <a:ext cx="191770" cy="197485"/>
          </a:xfrm>
          <a:custGeom>
            <a:avLst/>
            <a:gdLst/>
            <a:ahLst/>
            <a:cxnLst/>
            <a:rect l="l" t="t" r="r" b="b"/>
            <a:pathLst>
              <a:path w="191770" h="197485">
                <a:moveTo>
                  <a:pt x="0" y="98705"/>
                </a:moveTo>
                <a:lnTo>
                  <a:pt x="7511" y="60284"/>
                </a:lnTo>
                <a:lnTo>
                  <a:pt x="27996" y="28910"/>
                </a:lnTo>
                <a:lnTo>
                  <a:pt x="58379" y="7756"/>
                </a:lnTo>
                <a:lnTo>
                  <a:pt x="95585" y="0"/>
                </a:lnTo>
                <a:lnTo>
                  <a:pt x="132791" y="7756"/>
                </a:lnTo>
                <a:lnTo>
                  <a:pt x="163174" y="28910"/>
                </a:lnTo>
                <a:lnTo>
                  <a:pt x="183659" y="60284"/>
                </a:lnTo>
                <a:lnTo>
                  <a:pt x="191171" y="98705"/>
                </a:lnTo>
                <a:lnTo>
                  <a:pt x="183659" y="137125"/>
                </a:lnTo>
                <a:lnTo>
                  <a:pt x="163174" y="168499"/>
                </a:lnTo>
                <a:lnTo>
                  <a:pt x="132791" y="189653"/>
                </a:lnTo>
                <a:lnTo>
                  <a:pt x="95585" y="197410"/>
                </a:lnTo>
                <a:lnTo>
                  <a:pt x="58379" y="189653"/>
                </a:lnTo>
                <a:lnTo>
                  <a:pt x="27996" y="168499"/>
                </a:lnTo>
                <a:lnTo>
                  <a:pt x="7511" y="137125"/>
                </a:lnTo>
                <a:lnTo>
                  <a:pt x="0" y="98705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892008" y="4648109"/>
            <a:ext cx="200696" cy="20693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>
            <a:spLocks noGrp="1"/>
          </p:cNvSpPr>
          <p:nvPr>
            <p:ph type="title"/>
          </p:nvPr>
        </p:nvSpPr>
        <p:spPr>
          <a:xfrm>
            <a:off x="1293055" y="206274"/>
            <a:ext cx="10515600" cy="689932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3335">
              <a:lnSpc>
                <a:spcPct val="100000"/>
              </a:lnSpc>
              <a:spcBef>
                <a:spcPts val="100"/>
              </a:spcBef>
            </a:pPr>
            <a:r>
              <a:rPr spc="-15" dirty="0">
                <a:solidFill>
                  <a:srgbClr val="000000"/>
                </a:solidFill>
              </a:rPr>
              <a:t>Information</a:t>
            </a:r>
            <a:r>
              <a:rPr spc="-60" dirty="0">
                <a:solidFill>
                  <a:srgbClr val="000000"/>
                </a:solidFill>
              </a:rPr>
              <a:t> </a:t>
            </a:r>
            <a:r>
              <a:rPr spc="-5" dirty="0">
                <a:solidFill>
                  <a:srgbClr val="000000"/>
                </a:solidFill>
              </a:rPr>
              <a:t>Gain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vlcsnap-error660">
            <a:extLst>
              <a:ext uri="{FF2B5EF4-FFF2-40B4-BE49-F238E27FC236}">
                <a16:creationId xmlns:a16="http://schemas.microsoft.com/office/drawing/2014/main" id="{61990FC0-4195-4280-87C6-C38987770B9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38" y="0"/>
            <a:ext cx="118951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413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vlcsnap-error052">
            <a:extLst>
              <a:ext uri="{FF2B5EF4-FFF2-40B4-BE49-F238E27FC236}">
                <a16:creationId xmlns:a16="http://schemas.microsoft.com/office/drawing/2014/main" id="{B1BC1FFA-1134-4354-8EEF-CD01832E046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38" y="0"/>
            <a:ext cx="118951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5775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vlcsnap-error786">
            <a:extLst>
              <a:ext uri="{FF2B5EF4-FFF2-40B4-BE49-F238E27FC236}">
                <a16:creationId xmlns:a16="http://schemas.microsoft.com/office/drawing/2014/main" id="{29B82C2F-BA57-4DB1-8526-20E3077482A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38" y="0"/>
            <a:ext cx="118951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5423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vlcsnap-error294">
            <a:extLst>
              <a:ext uri="{FF2B5EF4-FFF2-40B4-BE49-F238E27FC236}">
                <a16:creationId xmlns:a16="http://schemas.microsoft.com/office/drawing/2014/main" id="{BBD582B3-F9FE-40C6-92B2-D1ADA525209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38" y="0"/>
            <a:ext cx="118951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9668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vlcsnap-error070">
            <a:extLst>
              <a:ext uri="{FF2B5EF4-FFF2-40B4-BE49-F238E27FC236}">
                <a16:creationId xmlns:a16="http://schemas.microsoft.com/office/drawing/2014/main" id="{782E1D14-AC66-416C-B49D-3BD8879E421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38" y="0"/>
            <a:ext cx="118951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3095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vlcsnap-error059">
            <a:extLst>
              <a:ext uri="{FF2B5EF4-FFF2-40B4-BE49-F238E27FC236}">
                <a16:creationId xmlns:a16="http://schemas.microsoft.com/office/drawing/2014/main" id="{16EA3B65-A337-45E1-856F-9D4FB40BD3D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38" y="0"/>
            <a:ext cx="118951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1819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vlcsnap-error501">
            <a:extLst>
              <a:ext uri="{FF2B5EF4-FFF2-40B4-BE49-F238E27FC236}">
                <a16:creationId xmlns:a16="http://schemas.microsoft.com/office/drawing/2014/main" id="{04DC8CC9-02E7-4F86-8012-3B338985E8A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38" y="0"/>
            <a:ext cx="118951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4121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vlcsnap-error576">
            <a:extLst>
              <a:ext uri="{FF2B5EF4-FFF2-40B4-BE49-F238E27FC236}">
                <a16:creationId xmlns:a16="http://schemas.microsoft.com/office/drawing/2014/main" id="{5F429037-6900-425B-9E0A-1036A721F5D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38" y="0"/>
            <a:ext cx="118951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89621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>
            <a:extLst>
              <a:ext uri="{FF2B5EF4-FFF2-40B4-BE49-F238E27FC236}">
                <a16:creationId xmlns:a16="http://schemas.microsoft.com/office/drawing/2014/main" id="{CD74BE7A-ED0E-46A0-A8BF-4643B866AA5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Measure of Impurity: GINI</a:t>
            </a:r>
          </a:p>
        </p:txBody>
      </p:sp>
      <p:sp>
        <p:nvSpPr>
          <p:cNvPr id="43011" name="Rectangle 3">
            <a:extLst>
              <a:ext uri="{FF2B5EF4-FFF2-40B4-BE49-F238E27FC236}">
                <a16:creationId xmlns:a16="http://schemas.microsoft.com/office/drawing/2014/main" id="{BECB03E0-382F-44E1-BDD4-A7598FB0B4E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981200" y="1600201"/>
            <a:ext cx="8229600" cy="3463925"/>
          </a:xfrm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 altLang="en-US" sz="2400" dirty="0"/>
              <a:t>Gini Index for a given node t :</a:t>
            </a:r>
          </a:p>
          <a:p>
            <a:pPr>
              <a:lnSpc>
                <a:spcPct val="90000"/>
              </a:lnSpc>
            </a:pPr>
            <a:endParaRPr lang="en-US" altLang="en-US" sz="2400" dirty="0"/>
          </a:p>
          <a:p>
            <a:pPr>
              <a:lnSpc>
                <a:spcPct val="90000"/>
              </a:lnSpc>
            </a:pPr>
            <a:endParaRPr lang="en-US" altLang="en-US" sz="2000" dirty="0"/>
          </a:p>
          <a:p>
            <a:pPr lvl="2">
              <a:lnSpc>
                <a:spcPct val="90000"/>
              </a:lnSpc>
              <a:buFont typeface="Wingdings" panose="05000000000000000000" pitchFamily="2" charset="2"/>
              <a:buNone/>
            </a:pPr>
            <a:endParaRPr lang="en-US" altLang="en-US" sz="1800" dirty="0"/>
          </a:p>
          <a:p>
            <a:pPr lvl="2">
              <a:lnSpc>
                <a:spcPct val="90000"/>
              </a:lnSpc>
              <a:buFont typeface="Wingdings" panose="05000000000000000000" pitchFamily="2" charset="2"/>
              <a:buNone/>
            </a:pPr>
            <a:endParaRPr lang="en-US" altLang="en-US" sz="700" dirty="0"/>
          </a:p>
          <a:p>
            <a:pPr lvl="2">
              <a:lnSpc>
                <a:spcPct val="90000"/>
              </a:lnSpc>
              <a:buFont typeface="Wingdings" panose="05000000000000000000" pitchFamily="2" charset="2"/>
              <a:buNone/>
            </a:pPr>
            <a:br>
              <a:rPr lang="en-US" altLang="en-US" sz="1800" dirty="0"/>
            </a:br>
            <a:r>
              <a:rPr lang="en-US" altLang="en-US" sz="1800" dirty="0"/>
              <a:t>(NOTE: </a:t>
            </a:r>
            <a:r>
              <a:rPr lang="en-US" altLang="en-US" sz="1800" i="1" dirty="0">
                <a:latin typeface="Times New Roman" panose="02020603050405020304" pitchFamily="18" charset="0"/>
              </a:rPr>
              <a:t>p( j | t) </a:t>
            </a:r>
            <a:r>
              <a:rPr lang="en-US" altLang="en-US" sz="1800" dirty="0"/>
              <a:t>is the relative frequency of class j at node t).</a:t>
            </a:r>
          </a:p>
          <a:p>
            <a:pPr lvl="2">
              <a:lnSpc>
                <a:spcPct val="90000"/>
              </a:lnSpc>
              <a:buFont typeface="Wingdings" panose="05000000000000000000" pitchFamily="2" charset="2"/>
              <a:buNone/>
            </a:pPr>
            <a:endParaRPr lang="en-US" altLang="en-US" sz="700" dirty="0"/>
          </a:p>
          <a:p>
            <a:pPr lvl="1">
              <a:lnSpc>
                <a:spcPct val="90000"/>
              </a:lnSpc>
            </a:pPr>
            <a:r>
              <a:rPr lang="en-US" altLang="en-US" sz="2000" dirty="0"/>
              <a:t>Maximum (1 - 1/</a:t>
            </a:r>
            <a:r>
              <a:rPr lang="en-US" altLang="en-US" sz="2000" dirty="0" err="1"/>
              <a:t>n</a:t>
            </a:r>
            <a:r>
              <a:rPr lang="en-US" altLang="en-US" sz="2000" baseline="-25000" dirty="0" err="1"/>
              <a:t>c</a:t>
            </a:r>
            <a:r>
              <a:rPr lang="en-US" altLang="en-US" sz="2000" dirty="0"/>
              <a:t>) when records are equally distributed among all classes, implying least interesting information</a:t>
            </a:r>
          </a:p>
          <a:p>
            <a:pPr lvl="1">
              <a:lnSpc>
                <a:spcPct val="90000"/>
              </a:lnSpc>
            </a:pPr>
            <a:r>
              <a:rPr lang="en-US" altLang="en-US" sz="2000" dirty="0"/>
              <a:t>Minimum (0.0) when all records belong to one class, implying most interesting information</a:t>
            </a:r>
            <a:endParaRPr lang="en-US" altLang="en-US" sz="2000" baseline="-25000" dirty="0"/>
          </a:p>
        </p:txBody>
      </p:sp>
      <p:graphicFrame>
        <p:nvGraphicFramePr>
          <p:cNvPr id="43012" name="Object 4">
            <a:extLst>
              <a:ext uri="{FF2B5EF4-FFF2-40B4-BE49-F238E27FC236}">
                <a16:creationId xmlns:a16="http://schemas.microsoft.com/office/drawing/2014/main" id="{AD4E8387-4BB9-45A2-A728-FCCDBE2A199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03839146"/>
              </p:ext>
            </p:extLst>
          </p:nvPr>
        </p:nvGraphicFramePr>
        <p:xfrm>
          <a:off x="4182794" y="2272507"/>
          <a:ext cx="3352800" cy="73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5" name="Equation" r:id="rId3" imgW="1612800" imgH="355320" progId="Equation.3">
                  <p:embed/>
                </p:oleObj>
              </mc:Choice>
              <mc:Fallback>
                <p:oleObj name="Equation" r:id="rId3" imgW="1612800" imgH="355320" progId="Equation.3">
                  <p:embed/>
                  <p:pic>
                    <p:nvPicPr>
                      <p:cNvPr id="43012" name="Object 4">
                        <a:extLst>
                          <a:ext uri="{FF2B5EF4-FFF2-40B4-BE49-F238E27FC236}">
                            <a16:creationId xmlns:a16="http://schemas.microsoft.com/office/drawing/2014/main" id="{AD4E8387-4BB9-45A2-A728-FCCDBE2A199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82794" y="2272507"/>
                        <a:ext cx="3352800" cy="736600"/>
                      </a:xfrm>
                      <a:prstGeom prst="rect">
                        <a:avLst/>
                      </a:prstGeom>
                      <a:solidFill>
                        <a:srgbClr val="FFFFCC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>
            <a:extLst>
              <a:ext uri="{FF2B5EF4-FFF2-40B4-BE49-F238E27FC236}">
                <a16:creationId xmlns:a16="http://schemas.microsoft.com/office/drawing/2014/main" id="{FAFD219B-138B-4640-B44D-1D0DFE8AF4A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38200" y="365125"/>
            <a:ext cx="10515600" cy="854075"/>
          </a:xfrm>
        </p:spPr>
        <p:txBody>
          <a:bodyPr/>
          <a:lstStyle/>
          <a:p>
            <a:r>
              <a:rPr lang="en-US" altLang="en-US" dirty="0"/>
              <a:t>Examples for computing GINI</a:t>
            </a:r>
          </a:p>
        </p:txBody>
      </p:sp>
      <p:graphicFrame>
        <p:nvGraphicFramePr>
          <p:cNvPr id="44035" name="Object 3">
            <a:extLst>
              <a:ext uri="{FF2B5EF4-FFF2-40B4-BE49-F238E27FC236}">
                <a16:creationId xmlns:a16="http://schemas.microsoft.com/office/drawing/2014/main" id="{740E347B-BB1D-4439-9EEB-C17702B5C05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981200" y="2339976"/>
          <a:ext cx="2362200" cy="936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2" name="Document" r:id="rId3" imgW="3239280" imgH="1357560" progId="Word.Document.8">
                  <p:embed/>
                </p:oleObj>
              </mc:Choice>
              <mc:Fallback>
                <p:oleObj name="Document" r:id="rId3" imgW="3239280" imgH="1357560" progId="Word.Document.8">
                  <p:embed/>
                  <p:pic>
                    <p:nvPicPr>
                      <p:cNvPr id="44035" name="Object 3">
                        <a:extLst>
                          <a:ext uri="{FF2B5EF4-FFF2-40B4-BE49-F238E27FC236}">
                            <a16:creationId xmlns:a16="http://schemas.microsoft.com/office/drawing/2014/main" id="{740E347B-BB1D-4439-9EEB-C17702B5C05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81200" y="2339976"/>
                        <a:ext cx="2362200" cy="936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036" name="Object 4">
            <a:extLst>
              <a:ext uri="{FF2B5EF4-FFF2-40B4-BE49-F238E27FC236}">
                <a16:creationId xmlns:a16="http://schemas.microsoft.com/office/drawing/2014/main" id="{DABEB981-5CC5-4E53-9C05-AB4F63B562B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057400" y="5181601"/>
          <a:ext cx="2286000" cy="938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3" name="Document" r:id="rId5" imgW="3239280" imgH="1381680" progId="Word.Document.8">
                  <p:embed/>
                </p:oleObj>
              </mc:Choice>
              <mc:Fallback>
                <p:oleObj name="Document" r:id="rId5" imgW="3239280" imgH="1381680" progId="Word.Document.8">
                  <p:embed/>
                  <p:pic>
                    <p:nvPicPr>
                      <p:cNvPr id="44036" name="Object 4">
                        <a:extLst>
                          <a:ext uri="{FF2B5EF4-FFF2-40B4-BE49-F238E27FC236}">
                            <a16:creationId xmlns:a16="http://schemas.microsoft.com/office/drawing/2014/main" id="{DABEB981-5CC5-4E53-9C05-AB4F63B562B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7400" y="5181601"/>
                        <a:ext cx="2286000" cy="9382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037" name="Object 5">
            <a:extLst>
              <a:ext uri="{FF2B5EF4-FFF2-40B4-BE49-F238E27FC236}">
                <a16:creationId xmlns:a16="http://schemas.microsoft.com/office/drawing/2014/main" id="{AA646341-A46A-498D-8414-D13A349A2D6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057400" y="3817938"/>
          <a:ext cx="2286000" cy="906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4" name="Document" r:id="rId7" imgW="3239280" imgH="1357560" progId="Word.Document.8">
                  <p:embed/>
                </p:oleObj>
              </mc:Choice>
              <mc:Fallback>
                <p:oleObj name="Document" r:id="rId7" imgW="3239280" imgH="1357560" progId="Word.Document.8">
                  <p:embed/>
                  <p:pic>
                    <p:nvPicPr>
                      <p:cNvPr id="44037" name="Object 5">
                        <a:extLst>
                          <a:ext uri="{FF2B5EF4-FFF2-40B4-BE49-F238E27FC236}">
                            <a16:creationId xmlns:a16="http://schemas.microsoft.com/office/drawing/2014/main" id="{AA646341-A46A-498D-8414-D13A349A2D6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7400" y="3817938"/>
                        <a:ext cx="2286000" cy="906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038" name="Text Box 6">
            <a:extLst>
              <a:ext uri="{FF2B5EF4-FFF2-40B4-BE49-F238E27FC236}">
                <a16:creationId xmlns:a16="http://schemas.microsoft.com/office/drawing/2014/main" id="{F2B0207C-50E1-4B56-B147-09EDE42CA5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0" y="2339976"/>
            <a:ext cx="5181600" cy="854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altLang="en-US" sz="2000" b="1" dirty="0"/>
              <a:t>P(C1) = 0/6 = 0     P(C2) = 6/6 = 1</a:t>
            </a:r>
          </a:p>
          <a:p>
            <a:pPr eaLnBrk="0" hangingPunct="0">
              <a:spcBef>
                <a:spcPct val="50000"/>
              </a:spcBef>
            </a:pPr>
            <a:r>
              <a:rPr lang="en-US" altLang="en-US" sz="2000" b="1" dirty="0"/>
              <a:t>Gini = 1 – P(C1)</a:t>
            </a:r>
            <a:r>
              <a:rPr lang="en-US" altLang="en-US" sz="2000" b="1" baseline="30000" dirty="0"/>
              <a:t>2 </a:t>
            </a:r>
            <a:r>
              <a:rPr lang="en-US" altLang="en-US" sz="2000" b="1" dirty="0"/>
              <a:t>– P(C2)</a:t>
            </a:r>
            <a:r>
              <a:rPr lang="en-US" altLang="en-US" sz="2000" b="1" baseline="30000" dirty="0"/>
              <a:t>2</a:t>
            </a:r>
            <a:r>
              <a:rPr lang="en-US" altLang="en-US" sz="2000" b="1" dirty="0"/>
              <a:t> = 1 – 0 – 1 = 0 </a:t>
            </a:r>
          </a:p>
        </p:txBody>
      </p:sp>
      <p:graphicFrame>
        <p:nvGraphicFramePr>
          <p:cNvPr id="44039" name="Object 7">
            <a:extLst>
              <a:ext uri="{FF2B5EF4-FFF2-40B4-BE49-F238E27FC236}">
                <a16:creationId xmlns:a16="http://schemas.microsoft.com/office/drawing/2014/main" id="{89691E17-B987-4507-BE65-E4A071D6CC2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54320688"/>
              </p:ext>
            </p:extLst>
          </p:nvPr>
        </p:nvGraphicFramePr>
        <p:xfrm>
          <a:off x="4343400" y="1291432"/>
          <a:ext cx="3352800" cy="73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5" name="Equation" r:id="rId9" imgW="1612800" imgH="355320" progId="Equation.3">
                  <p:embed/>
                </p:oleObj>
              </mc:Choice>
              <mc:Fallback>
                <p:oleObj name="Equation" r:id="rId9" imgW="1612800" imgH="355320" progId="Equation.3">
                  <p:embed/>
                  <p:pic>
                    <p:nvPicPr>
                      <p:cNvPr id="44039" name="Object 7">
                        <a:extLst>
                          <a:ext uri="{FF2B5EF4-FFF2-40B4-BE49-F238E27FC236}">
                            <a16:creationId xmlns:a16="http://schemas.microsoft.com/office/drawing/2014/main" id="{89691E17-B987-4507-BE65-E4A071D6CC2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3400" y="1291432"/>
                        <a:ext cx="3352800" cy="736600"/>
                      </a:xfrm>
                      <a:prstGeom prst="rect">
                        <a:avLst/>
                      </a:prstGeom>
                      <a:solidFill>
                        <a:srgbClr val="FFFFCC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040" name="Text Box 8">
            <a:extLst>
              <a:ext uri="{FF2B5EF4-FFF2-40B4-BE49-F238E27FC236}">
                <a16:creationId xmlns:a16="http://schemas.microsoft.com/office/drawing/2014/main" id="{054A467B-3F4B-42C0-B7E7-80CA92690B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48200" y="3817939"/>
            <a:ext cx="5181600" cy="854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altLang="en-US" sz="2000" b="1" dirty="0"/>
              <a:t>P(C1) = 1/6          P(C2) = 5/6</a:t>
            </a:r>
          </a:p>
          <a:p>
            <a:pPr eaLnBrk="0" hangingPunct="0">
              <a:spcBef>
                <a:spcPct val="50000"/>
              </a:spcBef>
            </a:pPr>
            <a:r>
              <a:rPr lang="en-US" altLang="en-US" sz="2000" b="1" dirty="0"/>
              <a:t>Gini = 1 – (1/6)</a:t>
            </a:r>
            <a:r>
              <a:rPr lang="en-US" altLang="en-US" sz="2000" b="1" baseline="30000" dirty="0"/>
              <a:t>2 </a:t>
            </a:r>
            <a:r>
              <a:rPr lang="en-US" altLang="en-US" sz="2000" b="1" dirty="0"/>
              <a:t>– (5/6)</a:t>
            </a:r>
            <a:r>
              <a:rPr lang="en-US" altLang="en-US" sz="2000" b="1" baseline="30000" dirty="0"/>
              <a:t>2</a:t>
            </a:r>
            <a:r>
              <a:rPr lang="en-US" altLang="en-US" sz="2000" b="1" dirty="0"/>
              <a:t> = 0.278</a:t>
            </a:r>
          </a:p>
        </p:txBody>
      </p:sp>
      <p:sp>
        <p:nvSpPr>
          <p:cNvPr id="44041" name="Text Box 9">
            <a:extLst>
              <a:ext uri="{FF2B5EF4-FFF2-40B4-BE49-F238E27FC236}">
                <a16:creationId xmlns:a16="http://schemas.microsoft.com/office/drawing/2014/main" id="{1C342B0C-C8A7-434A-A9F0-BCCA12EF01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48200" y="5105401"/>
            <a:ext cx="5181600" cy="854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altLang="en-US" sz="2000" b="1" dirty="0"/>
              <a:t>P(C1) = 2/6          P(C2) = 4/6</a:t>
            </a:r>
          </a:p>
          <a:p>
            <a:pPr eaLnBrk="0" hangingPunct="0">
              <a:spcBef>
                <a:spcPct val="50000"/>
              </a:spcBef>
            </a:pPr>
            <a:r>
              <a:rPr lang="en-US" altLang="en-US" sz="2000" b="1" dirty="0"/>
              <a:t>Gini = 1 – (2/6)</a:t>
            </a:r>
            <a:r>
              <a:rPr lang="en-US" altLang="en-US" sz="2000" b="1" baseline="30000" dirty="0"/>
              <a:t>2 </a:t>
            </a:r>
            <a:r>
              <a:rPr lang="en-US" altLang="en-US" sz="2000" b="1" dirty="0"/>
              <a:t>– (4/6)</a:t>
            </a:r>
            <a:r>
              <a:rPr lang="en-US" altLang="en-US" sz="2000" b="1" baseline="30000" dirty="0"/>
              <a:t>2</a:t>
            </a:r>
            <a:r>
              <a:rPr lang="en-US" altLang="en-US" sz="2000" b="1" dirty="0"/>
              <a:t> = 0.444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038" grpId="0"/>
      <p:bldP spid="44040" grpId="0"/>
      <p:bldP spid="4404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49816" y="6426327"/>
            <a:ext cx="18097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14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316889" y="186051"/>
            <a:ext cx="3953669" cy="689932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Impurity</a:t>
            </a:r>
          </a:p>
        </p:txBody>
      </p:sp>
      <p:sp>
        <p:nvSpPr>
          <p:cNvPr id="4" name="object 4"/>
          <p:cNvSpPr/>
          <p:nvPr/>
        </p:nvSpPr>
        <p:spPr>
          <a:xfrm>
            <a:off x="1981200" y="2895600"/>
            <a:ext cx="2133600" cy="1905000"/>
          </a:xfrm>
          <a:custGeom>
            <a:avLst/>
            <a:gdLst/>
            <a:ahLst/>
            <a:cxnLst/>
            <a:rect l="l" t="t" r="r" b="b"/>
            <a:pathLst>
              <a:path w="2133600" h="1905000">
                <a:moveTo>
                  <a:pt x="0" y="952500"/>
                </a:moveTo>
                <a:lnTo>
                  <a:pt x="1161" y="907661"/>
                </a:lnTo>
                <a:lnTo>
                  <a:pt x="4610" y="863356"/>
                </a:lnTo>
                <a:lnTo>
                  <a:pt x="10296" y="819630"/>
                </a:lnTo>
                <a:lnTo>
                  <a:pt x="18168" y="776530"/>
                </a:lnTo>
                <a:lnTo>
                  <a:pt x="28174" y="734100"/>
                </a:lnTo>
                <a:lnTo>
                  <a:pt x="40264" y="692387"/>
                </a:lnTo>
                <a:lnTo>
                  <a:pt x="54386" y="651436"/>
                </a:lnTo>
                <a:lnTo>
                  <a:pt x="70488" y="611293"/>
                </a:lnTo>
                <a:lnTo>
                  <a:pt x="88520" y="572004"/>
                </a:lnTo>
                <a:lnTo>
                  <a:pt x="108430" y="533614"/>
                </a:lnTo>
                <a:lnTo>
                  <a:pt x="130168" y="496170"/>
                </a:lnTo>
                <a:lnTo>
                  <a:pt x="153681" y="459716"/>
                </a:lnTo>
                <a:lnTo>
                  <a:pt x="178919" y="424300"/>
                </a:lnTo>
                <a:lnTo>
                  <a:pt x="205830" y="389965"/>
                </a:lnTo>
                <a:lnTo>
                  <a:pt x="234363" y="356759"/>
                </a:lnTo>
                <a:lnTo>
                  <a:pt x="264468" y="324727"/>
                </a:lnTo>
                <a:lnTo>
                  <a:pt x="296092" y="293915"/>
                </a:lnTo>
                <a:lnTo>
                  <a:pt x="329185" y="264368"/>
                </a:lnTo>
                <a:lnTo>
                  <a:pt x="363695" y="236132"/>
                </a:lnTo>
                <a:lnTo>
                  <a:pt x="399571" y="209253"/>
                </a:lnTo>
                <a:lnTo>
                  <a:pt x="436761" y="183777"/>
                </a:lnTo>
                <a:lnTo>
                  <a:pt x="475216" y="159749"/>
                </a:lnTo>
                <a:lnTo>
                  <a:pt x="514882" y="137215"/>
                </a:lnTo>
                <a:lnTo>
                  <a:pt x="555710" y="116221"/>
                </a:lnTo>
                <a:lnTo>
                  <a:pt x="597648" y="96813"/>
                </a:lnTo>
                <a:lnTo>
                  <a:pt x="640644" y="79036"/>
                </a:lnTo>
                <a:lnTo>
                  <a:pt x="684648" y="62936"/>
                </a:lnTo>
                <a:lnTo>
                  <a:pt x="729608" y="48559"/>
                </a:lnTo>
                <a:lnTo>
                  <a:pt x="775473" y="35950"/>
                </a:lnTo>
                <a:lnTo>
                  <a:pt x="822192" y="25156"/>
                </a:lnTo>
                <a:lnTo>
                  <a:pt x="869713" y="16221"/>
                </a:lnTo>
                <a:lnTo>
                  <a:pt x="917986" y="9193"/>
                </a:lnTo>
                <a:lnTo>
                  <a:pt x="966959" y="4116"/>
                </a:lnTo>
                <a:lnTo>
                  <a:pt x="1016580" y="1036"/>
                </a:lnTo>
                <a:lnTo>
                  <a:pt x="1066800" y="0"/>
                </a:lnTo>
                <a:lnTo>
                  <a:pt x="1117019" y="1036"/>
                </a:lnTo>
                <a:lnTo>
                  <a:pt x="1166640" y="4116"/>
                </a:lnTo>
                <a:lnTo>
                  <a:pt x="1215613" y="9193"/>
                </a:lnTo>
                <a:lnTo>
                  <a:pt x="1263886" y="16221"/>
                </a:lnTo>
                <a:lnTo>
                  <a:pt x="1311407" y="25156"/>
                </a:lnTo>
                <a:lnTo>
                  <a:pt x="1358126" y="35950"/>
                </a:lnTo>
                <a:lnTo>
                  <a:pt x="1403991" y="48559"/>
                </a:lnTo>
                <a:lnTo>
                  <a:pt x="1448951" y="62936"/>
                </a:lnTo>
                <a:lnTo>
                  <a:pt x="1492955" y="79036"/>
                </a:lnTo>
                <a:lnTo>
                  <a:pt x="1535951" y="96813"/>
                </a:lnTo>
                <a:lnTo>
                  <a:pt x="1577889" y="116221"/>
                </a:lnTo>
                <a:lnTo>
                  <a:pt x="1618717" y="137215"/>
                </a:lnTo>
                <a:lnTo>
                  <a:pt x="1658383" y="159749"/>
                </a:lnTo>
                <a:lnTo>
                  <a:pt x="1696838" y="183777"/>
                </a:lnTo>
                <a:lnTo>
                  <a:pt x="1734028" y="209253"/>
                </a:lnTo>
                <a:lnTo>
                  <a:pt x="1769904" y="236132"/>
                </a:lnTo>
                <a:lnTo>
                  <a:pt x="1804414" y="264368"/>
                </a:lnTo>
                <a:lnTo>
                  <a:pt x="1837507" y="293915"/>
                </a:lnTo>
                <a:lnTo>
                  <a:pt x="1869131" y="324727"/>
                </a:lnTo>
                <a:lnTo>
                  <a:pt x="1899235" y="356759"/>
                </a:lnTo>
                <a:lnTo>
                  <a:pt x="1927769" y="389965"/>
                </a:lnTo>
                <a:lnTo>
                  <a:pt x="1954680" y="424300"/>
                </a:lnTo>
                <a:lnTo>
                  <a:pt x="1979918" y="459716"/>
                </a:lnTo>
                <a:lnTo>
                  <a:pt x="2003431" y="496170"/>
                </a:lnTo>
                <a:lnTo>
                  <a:pt x="2025169" y="533614"/>
                </a:lnTo>
                <a:lnTo>
                  <a:pt x="2045079" y="572004"/>
                </a:lnTo>
                <a:lnTo>
                  <a:pt x="2063111" y="611293"/>
                </a:lnTo>
                <a:lnTo>
                  <a:pt x="2079213" y="651436"/>
                </a:lnTo>
                <a:lnTo>
                  <a:pt x="2093335" y="692387"/>
                </a:lnTo>
                <a:lnTo>
                  <a:pt x="2105425" y="734100"/>
                </a:lnTo>
                <a:lnTo>
                  <a:pt x="2115431" y="776530"/>
                </a:lnTo>
                <a:lnTo>
                  <a:pt x="2123303" y="819630"/>
                </a:lnTo>
                <a:lnTo>
                  <a:pt x="2128989" y="863356"/>
                </a:lnTo>
                <a:lnTo>
                  <a:pt x="2132438" y="907661"/>
                </a:lnTo>
                <a:lnTo>
                  <a:pt x="2133600" y="952500"/>
                </a:lnTo>
                <a:lnTo>
                  <a:pt x="2132438" y="997338"/>
                </a:lnTo>
                <a:lnTo>
                  <a:pt x="2128989" y="1041643"/>
                </a:lnTo>
                <a:lnTo>
                  <a:pt x="2123303" y="1085369"/>
                </a:lnTo>
                <a:lnTo>
                  <a:pt x="2115431" y="1128469"/>
                </a:lnTo>
                <a:lnTo>
                  <a:pt x="2105425" y="1170899"/>
                </a:lnTo>
                <a:lnTo>
                  <a:pt x="2093335" y="1212612"/>
                </a:lnTo>
                <a:lnTo>
                  <a:pt x="2079213" y="1253563"/>
                </a:lnTo>
                <a:lnTo>
                  <a:pt x="2063111" y="1293706"/>
                </a:lnTo>
                <a:lnTo>
                  <a:pt x="2045079" y="1332995"/>
                </a:lnTo>
                <a:lnTo>
                  <a:pt x="2025169" y="1371385"/>
                </a:lnTo>
                <a:lnTo>
                  <a:pt x="2003431" y="1408829"/>
                </a:lnTo>
                <a:lnTo>
                  <a:pt x="1979918" y="1445283"/>
                </a:lnTo>
                <a:lnTo>
                  <a:pt x="1954680" y="1480699"/>
                </a:lnTo>
                <a:lnTo>
                  <a:pt x="1927769" y="1515034"/>
                </a:lnTo>
                <a:lnTo>
                  <a:pt x="1899235" y="1548240"/>
                </a:lnTo>
                <a:lnTo>
                  <a:pt x="1869131" y="1580272"/>
                </a:lnTo>
                <a:lnTo>
                  <a:pt x="1837507" y="1611084"/>
                </a:lnTo>
                <a:lnTo>
                  <a:pt x="1804414" y="1640631"/>
                </a:lnTo>
                <a:lnTo>
                  <a:pt x="1769904" y="1668867"/>
                </a:lnTo>
                <a:lnTo>
                  <a:pt x="1734028" y="1695746"/>
                </a:lnTo>
                <a:lnTo>
                  <a:pt x="1696838" y="1721222"/>
                </a:lnTo>
                <a:lnTo>
                  <a:pt x="1658383" y="1745250"/>
                </a:lnTo>
                <a:lnTo>
                  <a:pt x="1618717" y="1767784"/>
                </a:lnTo>
                <a:lnTo>
                  <a:pt x="1577889" y="1788778"/>
                </a:lnTo>
                <a:lnTo>
                  <a:pt x="1535951" y="1808186"/>
                </a:lnTo>
                <a:lnTo>
                  <a:pt x="1492955" y="1825963"/>
                </a:lnTo>
                <a:lnTo>
                  <a:pt x="1448951" y="1842063"/>
                </a:lnTo>
                <a:lnTo>
                  <a:pt x="1403991" y="1856440"/>
                </a:lnTo>
                <a:lnTo>
                  <a:pt x="1358126" y="1869049"/>
                </a:lnTo>
                <a:lnTo>
                  <a:pt x="1311407" y="1879843"/>
                </a:lnTo>
                <a:lnTo>
                  <a:pt x="1263886" y="1888778"/>
                </a:lnTo>
                <a:lnTo>
                  <a:pt x="1215613" y="1895806"/>
                </a:lnTo>
                <a:lnTo>
                  <a:pt x="1166640" y="1900883"/>
                </a:lnTo>
                <a:lnTo>
                  <a:pt x="1117019" y="1903963"/>
                </a:lnTo>
                <a:lnTo>
                  <a:pt x="1066800" y="1905000"/>
                </a:lnTo>
                <a:lnTo>
                  <a:pt x="1016580" y="1903963"/>
                </a:lnTo>
                <a:lnTo>
                  <a:pt x="966959" y="1900883"/>
                </a:lnTo>
                <a:lnTo>
                  <a:pt x="917986" y="1895806"/>
                </a:lnTo>
                <a:lnTo>
                  <a:pt x="869713" y="1888778"/>
                </a:lnTo>
                <a:lnTo>
                  <a:pt x="822192" y="1879843"/>
                </a:lnTo>
                <a:lnTo>
                  <a:pt x="775473" y="1869049"/>
                </a:lnTo>
                <a:lnTo>
                  <a:pt x="729608" y="1856440"/>
                </a:lnTo>
                <a:lnTo>
                  <a:pt x="684648" y="1842063"/>
                </a:lnTo>
                <a:lnTo>
                  <a:pt x="640644" y="1825963"/>
                </a:lnTo>
                <a:lnTo>
                  <a:pt x="597648" y="1808186"/>
                </a:lnTo>
                <a:lnTo>
                  <a:pt x="555710" y="1788778"/>
                </a:lnTo>
                <a:lnTo>
                  <a:pt x="514882" y="1767784"/>
                </a:lnTo>
                <a:lnTo>
                  <a:pt x="475216" y="1745250"/>
                </a:lnTo>
                <a:lnTo>
                  <a:pt x="436761" y="1721222"/>
                </a:lnTo>
                <a:lnTo>
                  <a:pt x="399571" y="1695746"/>
                </a:lnTo>
                <a:lnTo>
                  <a:pt x="363695" y="1668867"/>
                </a:lnTo>
                <a:lnTo>
                  <a:pt x="329185" y="1640631"/>
                </a:lnTo>
                <a:lnTo>
                  <a:pt x="296092" y="1611084"/>
                </a:lnTo>
                <a:lnTo>
                  <a:pt x="264468" y="1580272"/>
                </a:lnTo>
                <a:lnTo>
                  <a:pt x="234363" y="1548240"/>
                </a:lnTo>
                <a:lnTo>
                  <a:pt x="205830" y="1515034"/>
                </a:lnTo>
                <a:lnTo>
                  <a:pt x="178919" y="1480699"/>
                </a:lnTo>
                <a:lnTo>
                  <a:pt x="153681" y="1445283"/>
                </a:lnTo>
                <a:lnTo>
                  <a:pt x="130168" y="1408829"/>
                </a:lnTo>
                <a:lnTo>
                  <a:pt x="108430" y="1371385"/>
                </a:lnTo>
                <a:lnTo>
                  <a:pt x="88520" y="1332995"/>
                </a:lnTo>
                <a:lnTo>
                  <a:pt x="70488" y="1293706"/>
                </a:lnTo>
                <a:lnTo>
                  <a:pt x="54386" y="1253563"/>
                </a:lnTo>
                <a:lnTo>
                  <a:pt x="40264" y="1212612"/>
                </a:lnTo>
                <a:lnTo>
                  <a:pt x="28174" y="1170899"/>
                </a:lnTo>
                <a:lnTo>
                  <a:pt x="18168" y="1128469"/>
                </a:lnTo>
                <a:lnTo>
                  <a:pt x="10296" y="1085369"/>
                </a:lnTo>
                <a:lnTo>
                  <a:pt x="4610" y="1041643"/>
                </a:lnTo>
                <a:lnTo>
                  <a:pt x="1161" y="997338"/>
                </a:lnTo>
                <a:lnTo>
                  <a:pt x="0" y="9525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500438" y="3805238"/>
            <a:ext cx="161925" cy="1619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119438" y="3576638"/>
            <a:ext cx="161925" cy="1619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357438" y="3195638"/>
            <a:ext cx="161925" cy="1619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209800" y="388620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0"/>
                </a:moveTo>
                <a:lnTo>
                  <a:pt x="46539" y="5988"/>
                </a:lnTo>
                <a:lnTo>
                  <a:pt x="22318" y="22318"/>
                </a:lnTo>
                <a:lnTo>
                  <a:pt x="5988" y="46539"/>
                </a:lnTo>
                <a:lnTo>
                  <a:pt x="0" y="76200"/>
                </a:lnTo>
                <a:lnTo>
                  <a:pt x="5988" y="105860"/>
                </a:lnTo>
                <a:lnTo>
                  <a:pt x="22318" y="130081"/>
                </a:lnTo>
                <a:lnTo>
                  <a:pt x="46539" y="146411"/>
                </a:lnTo>
                <a:lnTo>
                  <a:pt x="76200" y="152400"/>
                </a:lnTo>
                <a:lnTo>
                  <a:pt x="105860" y="146411"/>
                </a:lnTo>
                <a:lnTo>
                  <a:pt x="130081" y="130081"/>
                </a:lnTo>
                <a:lnTo>
                  <a:pt x="146411" y="105860"/>
                </a:lnTo>
                <a:lnTo>
                  <a:pt x="152400" y="76200"/>
                </a:lnTo>
                <a:lnTo>
                  <a:pt x="146411" y="46539"/>
                </a:lnTo>
                <a:lnTo>
                  <a:pt x="130081" y="22318"/>
                </a:lnTo>
                <a:lnTo>
                  <a:pt x="105860" y="5988"/>
                </a:lnTo>
                <a:lnTo>
                  <a:pt x="762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209800" y="388620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0" y="76200"/>
                </a:moveTo>
                <a:lnTo>
                  <a:pt x="5988" y="46539"/>
                </a:lnTo>
                <a:lnTo>
                  <a:pt x="22318" y="22318"/>
                </a:lnTo>
                <a:lnTo>
                  <a:pt x="46539" y="5988"/>
                </a:lnTo>
                <a:lnTo>
                  <a:pt x="76200" y="0"/>
                </a:lnTo>
                <a:lnTo>
                  <a:pt x="105860" y="5988"/>
                </a:lnTo>
                <a:lnTo>
                  <a:pt x="130081" y="22318"/>
                </a:lnTo>
                <a:lnTo>
                  <a:pt x="146411" y="46539"/>
                </a:lnTo>
                <a:lnTo>
                  <a:pt x="152400" y="76200"/>
                </a:lnTo>
                <a:lnTo>
                  <a:pt x="146411" y="105860"/>
                </a:lnTo>
                <a:lnTo>
                  <a:pt x="130081" y="130081"/>
                </a:lnTo>
                <a:lnTo>
                  <a:pt x="105860" y="146411"/>
                </a:lnTo>
                <a:lnTo>
                  <a:pt x="76200" y="152400"/>
                </a:lnTo>
                <a:lnTo>
                  <a:pt x="46539" y="146411"/>
                </a:lnTo>
                <a:lnTo>
                  <a:pt x="22318" y="130081"/>
                </a:lnTo>
                <a:lnTo>
                  <a:pt x="5988" y="105860"/>
                </a:lnTo>
                <a:lnTo>
                  <a:pt x="0" y="762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509838" y="3805238"/>
            <a:ext cx="161925" cy="1619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119438" y="2967038"/>
            <a:ext cx="161925" cy="1619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814638" y="2890838"/>
            <a:ext cx="161925" cy="1619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890838" y="3195638"/>
            <a:ext cx="161925" cy="1619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514600" y="3086100"/>
            <a:ext cx="228600" cy="0"/>
          </a:xfrm>
          <a:custGeom>
            <a:avLst/>
            <a:gdLst/>
            <a:ahLst/>
            <a:cxnLst/>
            <a:rect l="l" t="t" r="r" b="b"/>
            <a:pathLst>
              <a:path w="228600">
                <a:moveTo>
                  <a:pt x="0" y="0"/>
                </a:moveTo>
                <a:lnTo>
                  <a:pt x="228600" y="1"/>
                </a:lnTo>
              </a:path>
            </a:pathLst>
          </a:custGeom>
          <a:ln w="9525">
            <a:solidFill>
              <a:srgbClr val="FF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628900" y="2971800"/>
            <a:ext cx="0" cy="228600"/>
          </a:xfrm>
          <a:custGeom>
            <a:avLst/>
            <a:gdLst/>
            <a:ahLst/>
            <a:cxnLst/>
            <a:rect l="l" t="t" r="r" b="b"/>
            <a:pathLst>
              <a:path h="228600">
                <a:moveTo>
                  <a:pt x="0" y="0"/>
                </a:moveTo>
                <a:lnTo>
                  <a:pt x="1" y="228600"/>
                </a:lnTo>
              </a:path>
            </a:pathLst>
          </a:custGeom>
          <a:ln w="9525">
            <a:solidFill>
              <a:srgbClr val="FF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348038" y="3119438"/>
            <a:ext cx="161925" cy="1619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119438" y="4033838"/>
            <a:ext cx="161925" cy="1619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819400" y="3543300"/>
            <a:ext cx="228600" cy="0"/>
          </a:xfrm>
          <a:custGeom>
            <a:avLst/>
            <a:gdLst/>
            <a:ahLst/>
            <a:cxnLst/>
            <a:rect l="l" t="t" r="r" b="b"/>
            <a:pathLst>
              <a:path w="228600">
                <a:moveTo>
                  <a:pt x="0" y="0"/>
                </a:moveTo>
                <a:lnTo>
                  <a:pt x="228600" y="1"/>
                </a:lnTo>
              </a:path>
            </a:pathLst>
          </a:custGeom>
          <a:ln w="9525">
            <a:solidFill>
              <a:srgbClr val="FF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933700" y="3429000"/>
            <a:ext cx="0" cy="228600"/>
          </a:xfrm>
          <a:custGeom>
            <a:avLst/>
            <a:gdLst/>
            <a:ahLst/>
            <a:cxnLst/>
            <a:rect l="l" t="t" r="r" b="b"/>
            <a:pathLst>
              <a:path h="228600">
                <a:moveTo>
                  <a:pt x="0" y="0"/>
                </a:moveTo>
                <a:lnTo>
                  <a:pt x="1" y="228600"/>
                </a:lnTo>
              </a:path>
            </a:pathLst>
          </a:custGeom>
          <a:ln w="9525">
            <a:solidFill>
              <a:srgbClr val="FF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819400" y="4305300"/>
            <a:ext cx="228600" cy="0"/>
          </a:xfrm>
          <a:custGeom>
            <a:avLst/>
            <a:gdLst/>
            <a:ahLst/>
            <a:cxnLst/>
            <a:rect l="l" t="t" r="r" b="b"/>
            <a:pathLst>
              <a:path w="228600">
                <a:moveTo>
                  <a:pt x="0" y="0"/>
                </a:moveTo>
                <a:lnTo>
                  <a:pt x="228600" y="1"/>
                </a:lnTo>
              </a:path>
            </a:pathLst>
          </a:custGeom>
          <a:ln w="9525">
            <a:solidFill>
              <a:srgbClr val="FF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933700" y="4191000"/>
            <a:ext cx="0" cy="228600"/>
          </a:xfrm>
          <a:custGeom>
            <a:avLst/>
            <a:gdLst/>
            <a:ahLst/>
            <a:cxnLst/>
            <a:rect l="l" t="t" r="r" b="b"/>
            <a:pathLst>
              <a:path h="228600">
                <a:moveTo>
                  <a:pt x="0" y="0"/>
                </a:moveTo>
                <a:lnTo>
                  <a:pt x="1" y="228600"/>
                </a:lnTo>
              </a:path>
            </a:pathLst>
          </a:custGeom>
          <a:ln w="9525">
            <a:solidFill>
              <a:srgbClr val="FF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429000" y="3390900"/>
            <a:ext cx="228600" cy="0"/>
          </a:xfrm>
          <a:custGeom>
            <a:avLst/>
            <a:gdLst/>
            <a:ahLst/>
            <a:cxnLst/>
            <a:rect l="l" t="t" r="r" b="b"/>
            <a:pathLst>
              <a:path w="228600">
                <a:moveTo>
                  <a:pt x="0" y="0"/>
                </a:moveTo>
                <a:lnTo>
                  <a:pt x="228600" y="1"/>
                </a:lnTo>
              </a:path>
            </a:pathLst>
          </a:custGeom>
          <a:ln w="9525">
            <a:solidFill>
              <a:srgbClr val="FF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543300" y="3276600"/>
            <a:ext cx="0" cy="228600"/>
          </a:xfrm>
          <a:custGeom>
            <a:avLst/>
            <a:gdLst/>
            <a:ahLst/>
            <a:cxnLst/>
            <a:rect l="l" t="t" r="r" b="b"/>
            <a:pathLst>
              <a:path h="228600">
                <a:moveTo>
                  <a:pt x="0" y="0"/>
                </a:moveTo>
                <a:lnTo>
                  <a:pt x="1" y="228600"/>
                </a:lnTo>
              </a:path>
            </a:pathLst>
          </a:custGeom>
          <a:ln w="9525">
            <a:solidFill>
              <a:srgbClr val="FF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057400" y="3619500"/>
            <a:ext cx="228600" cy="0"/>
          </a:xfrm>
          <a:custGeom>
            <a:avLst/>
            <a:gdLst/>
            <a:ahLst/>
            <a:cxnLst/>
            <a:rect l="l" t="t" r="r" b="b"/>
            <a:pathLst>
              <a:path w="228600">
                <a:moveTo>
                  <a:pt x="0" y="0"/>
                </a:moveTo>
                <a:lnTo>
                  <a:pt x="228600" y="1"/>
                </a:lnTo>
              </a:path>
            </a:pathLst>
          </a:custGeom>
          <a:ln w="9525">
            <a:solidFill>
              <a:srgbClr val="FF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171700" y="3505200"/>
            <a:ext cx="0" cy="228600"/>
          </a:xfrm>
          <a:custGeom>
            <a:avLst/>
            <a:gdLst/>
            <a:ahLst/>
            <a:cxnLst/>
            <a:rect l="l" t="t" r="r" b="b"/>
            <a:pathLst>
              <a:path h="228600">
                <a:moveTo>
                  <a:pt x="0" y="0"/>
                </a:moveTo>
                <a:lnTo>
                  <a:pt x="1" y="228600"/>
                </a:lnTo>
              </a:path>
            </a:pathLst>
          </a:custGeom>
          <a:ln w="9525">
            <a:solidFill>
              <a:srgbClr val="FF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362200" y="403860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0"/>
                </a:moveTo>
                <a:lnTo>
                  <a:pt x="46539" y="5988"/>
                </a:lnTo>
                <a:lnTo>
                  <a:pt x="22318" y="22318"/>
                </a:lnTo>
                <a:lnTo>
                  <a:pt x="5988" y="46539"/>
                </a:lnTo>
                <a:lnTo>
                  <a:pt x="0" y="76200"/>
                </a:lnTo>
                <a:lnTo>
                  <a:pt x="5988" y="105860"/>
                </a:lnTo>
                <a:lnTo>
                  <a:pt x="22318" y="130081"/>
                </a:lnTo>
                <a:lnTo>
                  <a:pt x="46539" y="146411"/>
                </a:lnTo>
                <a:lnTo>
                  <a:pt x="76200" y="152400"/>
                </a:lnTo>
                <a:lnTo>
                  <a:pt x="105860" y="146411"/>
                </a:lnTo>
                <a:lnTo>
                  <a:pt x="130081" y="130081"/>
                </a:lnTo>
                <a:lnTo>
                  <a:pt x="146411" y="105860"/>
                </a:lnTo>
                <a:lnTo>
                  <a:pt x="152400" y="76200"/>
                </a:lnTo>
                <a:lnTo>
                  <a:pt x="146411" y="46539"/>
                </a:lnTo>
                <a:lnTo>
                  <a:pt x="130081" y="22318"/>
                </a:lnTo>
                <a:lnTo>
                  <a:pt x="105860" y="5988"/>
                </a:lnTo>
                <a:lnTo>
                  <a:pt x="762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362200" y="403860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0" y="76200"/>
                </a:moveTo>
                <a:lnTo>
                  <a:pt x="5988" y="46539"/>
                </a:lnTo>
                <a:lnTo>
                  <a:pt x="22318" y="22318"/>
                </a:lnTo>
                <a:lnTo>
                  <a:pt x="46539" y="5988"/>
                </a:lnTo>
                <a:lnTo>
                  <a:pt x="76200" y="0"/>
                </a:lnTo>
                <a:lnTo>
                  <a:pt x="105860" y="5988"/>
                </a:lnTo>
                <a:lnTo>
                  <a:pt x="130081" y="22318"/>
                </a:lnTo>
                <a:lnTo>
                  <a:pt x="146411" y="46539"/>
                </a:lnTo>
                <a:lnTo>
                  <a:pt x="152400" y="76200"/>
                </a:lnTo>
                <a:lnTo>
                  <a:pt x="146411" y="105860"/>
                </a:lnTo>
                <a:lnTo>
                  <a:pt x="130081" y="130081"/>
                </a:lnTo>
                <a:lnTo>
                  <a:pt x="105860" y="146411"/>
                </a:lnTo>
                <a:lnTo>
                  <a:pt x="76200" y="152400"/>
                </a:lnTo>
                <a:lnTo>
                  <a:pt x="46539" y="146411"/>
                </a:lnTo>
                <a:lnTo>
                  <a:pt x="22318" y="130081"/>
                </a:lnTo>
                <a:lnTo>
                  <a:pt x="5988" y="105860"/>
                </a:lnTo>
                <a:lnTo>
                  <a:pt x="0" y="762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514600" y="419100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0"/>
                </a:moveTo>
                <a:lnTo>
                  <a:pt x="46539" y="5988"/>
                </a:lnTo>
                <a:lnTo>
                  <a:pt x="22318" y="22318"/>
                </a:lnTo>
                <a:lnTo>
                  <a:pt x="5988" y="46539"/>
                </a:lnTo>
                <a:lnTo>
                  <a:pt x="0" y="76200"/>
                </a:lnTo>
                <a:lnTo>
                  <a:pt x="5988" y="105860"/>
                </a:lnTo>
                <a:lnTo>
                  <a:pt x="22318" y="130081"/>
                </a:lnTo>
                <a:lnTo>
                  <a:pt x="46539" y="146411"/>
                </a:lnTo>
                <a:lnTo>
                  <a:pt x="76200" y="152400"/>
                </a:lnTo>
                <a:lnTo>
                  <a:pt x="105860" y="146411"/>
                </a:lnTo>
                <a:lnTo>
                  <a:pt x="130081" y="130081"/>
                </a:lnTo>
                <a:lnTo>
                  <a:pt x="146411" y="105860"/>
                </a:lnTo>
                <a:lnTo>
                  <a:pt x="152400" y="76200"/>
                </a:lnTo>
                <a:lnTo>
                  <a:pt x="146411" y="46539"/>
                </a:lnTo>
                <a:lnTo>
                  <a:pt x="130081" y="22318"/>
                </a:lnTo>
                <a:lnTo>
                  <a:pt x="105860" y="5988"/>
                </a:lnTo>
                <a:lnTo>
                  <a:pt x="762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2514600" y="419100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0" y="76200"/>
                </a:moveTo>
                <a:lnTo>
                  <a:pt x="5988" y="46539"/>
                </a:lnTo>
                <a:lnTo>
                  <a:pt x="22318" y="22318"/>
                </a:lnTo>
                <a:lnTo>
                  <a:pt x="46539" y="5988"/>
                </a:lnTo>
                <a:lnTo>
                  <a:pt x="76200" y="0"/>
                </a:lnTo>
                <a:lnTo>
                  <a:pt x="105860" y="5988"/>
                </a:lnTo>
                <a:lnTo>
                  <a:pt x="130081" y="22318"/>
                </a:lnTo>
                <a:lnTo>
                  <a:pt x="146411" y="46539"/>
                </a:lnTo>
                <a:lnTo>
                  <a:pt x="152400" y="76200"/>
                </a:lnTo>
                <a:lnTo>
                  <a:pt x="146411" y="105860"/>
                </a:lnTo>
                <a:lnTo>
                  <a:pt x="130081" y="130081"/>
                </a:lnTo>
                <a:lnTo>
                  <a:pt x="105860" y="146411"/>
                </a:lnTo>
                <a:lnTo>
                  <a:pt x="76200" y="152400"/>
                </a:lnTo>
                <a:lnTo>
                  <a:pt x="46539" y="146411"/>
                </a:lnTo>
                <a:lnTo>
                  <a:pt x="22318" y="130081"/>
                </a:lnTo>
                <a:lnTo>
                  <a:pt x="5988" y="105860"/>
                </a:lnTo>
                <a:lnTo>
                  <a:pt x="0" y="762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2738438" y="3957638"/>
            <a:ext cx="161925" cy="1619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509838" y="3576638"/>
            <a:ext cx="161925" cy="1619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2286000" y="365760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0"/>
                </a:moveTo>
                <a:lnTo>
                  <a:pt x="46539" y="5988"/>
                </a:lnTo>
                <a:lnTo>
                  <a:pt x="22318" y="22318"/>
                </a:lnTo>
                <a:lnTo>
                  <a:pt x="5988" y="46539"/>
                </a:lnTo>
                <a:lnTo>
                  <a:pt x="0" y="76200"/>
                </a:lnTo>
                <a:lnTo>
                  <a:pt x="5988" y="105860"/>
                </a:lnTo>
                <a:lnTo>
                  <a:pt x="22318" y="130081"/>
                </a:lnTo>
                <a:lnTo>
                  <a:pt x="46539" y="146411"/>
                </a:lnTo>
                <a:lnTo>
                  <a:pt x="76200" y="152400"/>
                </a:lnTo>
                <a:lnTo>
                  <a:pt x="105860" y="146411"/>
                </a:lnTo>
                <a:lnTo>
                  <a:pt x="130081" y="130081"/>
                </a:lnTo>
                <a:lnTo>
                  <a:pt x="146411" y="105860"/>
                </a:lnTo>
                <a:lnTo>
                  <a:pt x="152400" y="76200"/>
                </a:lnTo>
                <a:lnTo>
                  <a:pt x="146411" y="46539"/>
                </a:lnTo>
                <a:lnTo>
                  <a:pt x="130081" y="22318"/>
                </a:lnTo>
                <a:lnTo>
                  <a:pt x="105860" y="5988"/>
                </a:lnTo>
                <a:lnTo>
                  <a:pt x="762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2286000" y="365760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0" y="76200"/>
                </a:moveTo>
                <a:lnTo>
                  <a:pt x="5988" y="46539"/>
                </a:lnTo>
                <a:lnTo>
                  <a:pt x="22318" y="22318"/>
                </a:lnTo>
                <a:lnTo>
                  <a:pt x="46539" y="5988"/>
                </a:lnTo>
                <a:lnTo>
                  <a:pt x="76200" y="0"/>
                </a:lnTo>
                <a:lnTo>
                  <a:pt x="105860" y="5988"/>
                </a:lnTo>
                <a:lnTo>
                  <a:pt x="130081" y="22318"/>
                </a:lnTo>
                <a:lnTo>
                  <a:pt x="146411" y="46539"/>
                </a:lnTo>
                <a:lnTo>
                  <a:pt x="152400" y="76200"/>
                </a:lnTo>
                <a:lnTo>
                  <a:pt x="146411" y="105860"/>
                </a:lnTo>
                <a:lnTo>
                  <a:pt x="130081" y="130081"/>
                </a:lnTo>
                <a:lnTo>
                  <a:pt x="105860" y="146411"/>
                </a:lnTo>
                <a:lnTo>
                  <a:pt x="76200" y="152400"/>
                </a:lnTo>
                <a:lnTo>
                  <a:pt x="46539" y="146411"/>
                </a:lnTo>
                <a:lnTo>
                  <a:pt x="22318" y="130081"/>
                </a:lnTo>
                <a:lnTo>
                  <a:pt x="5988" y="105860"/>
                </a:lnTo>
                <a:lnTo>
                  <a:pt x="0" y="762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128838" y="3271838"/>
            <a:ext cx="161925" cy="1619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3124200" y="4457700"/>
            <a:ext cx="228600" cy="0"/>
          </a:xfrm>
          <a:custGeom>
            <a:avLst/>
            <a:gdLst/>
            <a:ahLst/>
            <a:cxnLst/>
            <a:rect l="l" t="t" r="r" b="b"/>
            <a:pathLst>
              <a:path w="228600">
                <a:moveTo>
                  <a:pt x="0" y="0"/>
                </a:moveTo>
                <a:lnTo>
                  <a:pt x="228600" y="1"/>
                </a:lnTo>
              </a:path>
            </a:pathLst>
          </a:custGeom>
          <a:ln w="9525">
            <a:solidFill>
              <a:srgbClr val="FF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3238500" y="4343400"/>
            <a:ext cx="0" cy="228600"/>
          </a:xfrm>
          <a:custGeom>
            <a:avLst/>
            <a:gdLst/>
            <a:ahLst/>
            <a:cxnLst/>
            <a:rect l="l" t="t" r="r" b="b"/>
            <a:pathLst>
              <a:path h="228600">
                <a:moveTo>
                  <a:pt x="0" y="0"/>
                </a:moveTo>
                <a:lnTo>
                  <a:pt x="1" y="228600"/>
                </a:lnTo>
              </a:path>
            </a:pathLst>
          </a:custGeom>
          <a:ln w="9525">
            <a:solidFill>
              <a:srgbClr val="FF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2667000" y="4610100"/>
            <a:ext cx="228600" cy="0"/>
          </a:xfrm>
          <a:custGeom>
            <a:avLst/>
            <a:gdLst/>
            <a:ahLst/>
            <a:cxnLst/>
            <a:rect l="l" t="t" r="r" b="b"/>
            <a:pathLst>
              <a:path w="228600">
                <a:moveTo>
                  <a:pt x="0" y="0"/>
                </a:moveTo>
                <a:lnTo>
                  <a:pt x="228600" y="1"/>
                </a:lnTo>
              </a:path>
            </a:pathLst>
          </a:custGeom>
          <a:ln w="9525">
            <a:solidFill>
              <a:srgbClr val="FF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2781300" y="4495800"/>
            <a:ext cx="0" cy="228600"/>
          </a:xfrm>
          <a:custGeom>
            <a:avLst/>
            <a:gdLst/>
            <a:ahLst/>
            <a:cxnLst/>
            <a:rect l="l" t="t" r="r" b="b"/>
            <a:pathLst>
              <a:path h="228600">
                <a:moveTo>
                  <a:pt x="0" y="0"/>
                </a:moveTo>
                <a:lnTo>
                  <a:pt x="1" y="228600"/>
                </a:lnTo>
              </a:path>
            </a:pathLst>
          </a:custGeom>
          <a:ln w="9525">
            <a:solidFill>
              <a:srgbClr val="FF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3581400" y="4381500"/>
            <a:ext cx="228600" cy="0"/>
          </a:xfrm>
          <a:custGeom>
            <a:avLst/>
            <a:gdLst/>
            <a:ahLst/>
            <a:cxnLst/>
            <a:rect l="l" t="t" r="r" b="b"/>
            <a:pathLst>
              <a:path w="228600">
                <a:moveTo>
                  <a:pt x="0" y="0"/>
                </a:moveTo>
                <a:lnTo>
                  <a:pt x="228600" y="1"/>
                </a:lnTo>
              </a:path>
            </a:pathLst>
          </a:custGeom>
          <a:ln w="9525">
            <a:solidFill>
              <a:srgbClr val="FF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3695700" y="4267200"/>
            <a:ext cx="0" cy="228600"/>
          </a:xfrm>
          <a:custGeom>
            <a:avLst/>
            <a:gdLst/>
            <a:ahLst/>
            <a:cxnLst/>
            <a:rect l="l" t="t" r="r" b="b"/>
            <a:pathLst>
              <a:path h="228600">
                <a:moveTo>
                  <a:pt x="0" y="0"/>
                </a:moveTo>
                <a:lnTo>
                  <a:pt x="1" y="228600"/>
                </a:lnTo>
              </a:path>
            </a:pathLst>
          </a:custGeom>
          <a:ln w="9525">
            <a:solidFill>
              <a:srgbClr val="FF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2895600" y="3924300"/>
            <a:ext cx="228600" cy="0"/>
          </a:xfrm>
          <a:custGeom>
            <a:avLst/>
            <a:gdLst/>
            <a:ahLst/>
            <a:cxnLst/>
            <a:rect l="l" t="t" r="r" b="b"/>
            <a:pathLst>
              <a:path w="228600">
                <a:moveTo>
                  <a:pt x="0" y="0"/>
                </a:moveTo>
                <a:lnTo>
                  <a:pt x="228600" y="1"/>
                </a:lnTo>
              </a:path>
            </a:pathLst>
          </a:custGeom>
          <a:ln w="9525">
            <a:solidFill>
              <a:srgbClr val="FF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3009900" y="3810000"/>
            <a:ext cx="0" cy="228600"/>
          </a:xfrm>
          <a:custGeom>
            <a:avLst/>
            <a:gdLst/>
            <a:ahLst/>
            <a:cxnLst/>
            <a:rect l="l" t="t" r="r" b="b"/>
            <a:pathLst>
              <a:path h="228600">
                <a:moveTo>
                  <a:pt x="0" y="0"/>
                </a:moveTo>
                <a:lnTo>
                  <a:pt x="1" y="228600"/>
                </a:lnTo>
              </a:path>
            </a:pathLst>
          </a:custGeom>
          <a:ln w="9525">
            <a:solidFill>
              <a:srgbClr val="FF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3276600" y="4229100"/>
            <a:ext cx="228600" cy="0"/>
          </a:xfrm>
          <a:custGeom>
            <a:avLst/>
            <a:gdLst/>
            <a:ahLst/>
            <a:cxnLst/>
            <a:rect l="l" t="t" r="r" b="b"/>
            <a:pathLst>
              <a:path w="228600">
                <a:moveTo>
                  <a:pt x="0" y="0"/>
                </a:moveTo>
                <a:lnTo>
                  <a:pt x="228600" y="1"/>
                </a:lnTo>
              </a:path>
            </a:pathLst>
          </a:custGeom>
          <a:ln w="9525">
            <a:solidFill>
              <a:srgbClr val="FF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3390900" y="4114800"/>
            <a:ext cx="0" cy="228600"/>
          </a:xfrm>
          <a:custGeom>
            <a:avLst/>
            <a:gdLst/>
            <a:ahLst/>
            <a:cxnLst/>
            <a:rect l="l" t="t" r="r" b="b"/>
            <a:pathLst>
              <a:path h="228600">
                <a:moveTo>
                  <a:pt x="0" y="0"/>
                </a:moveTo>
                <a:lnTo>
                  <a:pt x="1" y="228600"/>
                </a:lnTo>
              </a:path>
            </a:pathLst>
          </a:custGeom>
          <a:ln w="9525">
            <a:solidFill>
              <a:srgbClr val="FF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3352800" y="4610100"/>
            <a:ext cx="228600" cy="0"/>
          </a:xfrm>
          <a:custGeom>
            <a:avLst/>
            <a:gdLst/>
            <a:ahLst/>
            <a:cxnLst/>
            <a:rect l="l" t="t" r="r" b="b"/>
            <a:pathLst>
              <a:path w="228600">
                <a:moveTo>
                  <a:pt x="0" y="0"/>
                </a:moveTo>
                <a:lnTo>
                  <a:pt x="228600" y="1"/>
                </a:lnTo>
              </a:path>
            </a:pathLst>
          </a:custGeom>
          <a:ln w="9525">
            <a:solidFill>
              <a:srgbClr val="FF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3467100" y="4495800"/>
            <a:ext cx="0" cy="228600"/>
          </a:xfrm>
          <a:custGeom>
            <a:avLst/>
            <a:gdLst/>
            <a:ahLst/>
            <a:cxnLst/>
            <a:rect l="l" t="t" r="r" b="b"/>
            <a:pathLst>
              <a:path h="228600">
                <a:moveTo>
                  <a:pt x="0" y="0"/>
                </a:moveTo>
                <a:lnTo>
                  <a:pt x="1" y="228600"/>
                </a:lnTo>
              </a:path>
            </a:pathLst>
          </a:custGeom>
          <a:ln w="9525">
            <a:solidFill>
              <a:srgbClr val="FF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3581400" y="3619500"/>
            <a:ext cx="228600" cy="0"/>
          </a:xfrm>
          <a:custGeom>
            <a:avLst/>
            <a:gdLst/>
            <a:ahLst/>
            <a:cxnLst/>
            <a:rect l="l" t="t" r="r" b="b"/>
            <a:pathLst>
              <a:path w="228600">
                <a:moveTo>
                  <a:pt x="0" y="0"/>
                </a:moveTo>
                <a:lnTo>
                  <a:pt x="228600" y="1"/>
                </a:lnTo>
              </a:path>
            </a:pathLst>
          </a:custGeom>
          <a:ln w="9525">
            <a:solidFill>
              <a:srgbClr val="FF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3695700" y="3505200"/>
            <a:ext cx="0" cy="228600"/>
          </a:xfrm>
          <a:custGeom>
            <a:avLst/>
            <a:gdLst/>
            <a:ahLst/>
            <a:cxnLst/>
            <a:rect l="l" t="t" r="r" b="b"/>
            <a:pathLst>
              <a:path h="228600">
                <a:moveTo>
                  <a:pt x="0" y="0"/>
                </a:moveTo>
                <a:lnTo>
                  <a:pt x="1" y="228600"/>
                </a:lnTo>
              </a:path>
            </a:pathLst>
          </a:custGeom>
          <a:ln w="9525">
            <a:solidFill>
              <a:srgbClr val="FF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3810000" y="3848100"/>
            <a:ext cx="228600" cy="0"/>
          </a:xfrm>
          <a:custGeom>
            <a:avLst/>
            <a:gdLst/>
            <a:ahLst/>
            <a:cxnLst/>
            <a:rect l="l" t="t" r="r" b="b"/>
            <a:pathLst>
              <a:path w="228600">
                <a:moveTo>
                  <a:pt x="0" y="0"/>
                </a:moveTo>
                <a:lnTo>
                  <a:pt x="228600" y="1"/>
                </a:lnTo>
              </a:path>
            </a:pathLst>
          </a:custGeom>
          <a:ln w="9525">
            <a:solidFill>
              <a:srgbClr val="FF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3924300" y="3733800"/>
            <a:ext cx="0" cy="228600"/>
          </a:xfrm>
          <a:custGeom>
            <a:avLst/>
            <a:gdLst/>
            <a:ahLst/>
            <a:cxnLst/>
            <a:rect l="l" t="t" r="r" b="b"/>
            <a:pathLst>
              <a:path h="228600">
                <a:moveTo>
                  <a:pt x="0" y="0"/>
                </a:moveTo>
                <a:lnTo>
                  <a:pt x="1" y="228600"/>
                </a:lnTo>
              </a:path>
            </a:pathLst>
          </a:custGeom>
          <a:ln w="9525">
            <a:solidFill>
              <a:srgbClr val="FF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 txBox="1"/>
          <p:nvPr/>
        </p:nvSpPr>
        <p:spPr>
          <a:xfrm>
            <a:off x="1831341" y="2166620"/>
            <a:ext cx="21647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b="1" spc="-5" dirty="0">
                <a:latin typeface="Tahoma"/>
                <a:cs typeface="Tahoma"/>
              </a:rPr>
              <a:t>Very impure</a:t>
            </a:r>
            <a:r>
              <a:rPr b="1" spc="-75" dirty="0">
                <a:latin typeface="Tahoma"/>
                <a:cs typeface="Tahoma"/>
              </a:rPr>
              <a:t> </a:t>
            </a:r>
            <a:r>
              <a:rPr b="1" spc="-5" dirty="0">
                <a:latin typeface="Tahoma"/>
                <a:cs typeface="Tahoma"/>
              </a:rPr>
              <a:t>group</a:t>
            </a:r>
            <a:endParaRPr>
              <a:latin typeface="Tahoma"/>
              <a:cs typeface="Tahoma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5555456" y="2242820"/>
            <a:ext cx="14046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b="1" spc="-5" dirty="0">
                <a:latin typeface="Tahoma"/>
                <a:cs typeface="Tahoma"/>
              </a:rPr>
              <a:t>Less</a:t>
            </a:r>
            <a:r>
              <a:rPr b="1" spc="-75" dirty="0">
                <a:latin typeface="Tahoma"/>
                <a:cs typeface="Tahoma"/>
              </a:rPr>
              <a:t> </a:t>
            </a:r>
            <a:r>
              <a:rPr b="1" spc="-5" dirty="0">
                <a:latin typeface="Tahoma"/>
                <a:cs typeface="Tahoma"/>
              </a:rPr>
              <a:t>impure</a:t>
            </a:r>
            <a:endParaRPr>
              <a:latin typeface="Tahoma"/>
              <a:cs typeface="Tahoma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8682038" y="3271838"/>
            <a:ext cx="161925" cy="1619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8001000" y="3056133"/>
            <a:ext cx="1828800" cy="1752600"/>
          </a:xfrm>
          <a:custGeom>
            <a:avLst/>
            <a:gdLst/>
            <a:ahLst/>
            <a:cxnLst/>
            <a:rect l="l" t="t" r="r" b="b"/>
            <a:pathLst>
              <a:path w="1828800" h="1752600">
                <a:moveTo>
                  <a:pt x="0" y="876300"/>
                </a:moveTo>
                <a:lnTo>
                  <a:pt x="1267" y="829760"/>
                </a:lnTo>
                <a:lnTo>
                  <a:pt x="5027" y="783853"/>
                </a:lnTo>
                <a:lnTo>
                  <a:pt x="11217" y="738640"/>
                </a:lnTo>
                <a:lnTo>
                  <a:pt x="19774" y="694180"/>
                </a:lnTo>
                <a:lnTo>
                  <a:pt x="30633" y="650535"/>
                </a:lnTo>
                <a:lnTo>
                  <a:pt x="43733" y="607765"/>
                </a:lnTo>
                <a:lnTo>
                  <a:pt x="59010" y="565930"/>
                </a:lnTo>
                <a:lnTo>
                  <a:pt x="76400" y="525091"/>
                </a:lnTo>
                <a:lnTo>
                  <a:pt x="95841" y="485309"/>
                </a:lnTo>
                <a:lnTo>
                  <a:pt x="117269" y="446644"/>
                </a:lnTo>
                <a:lnTo>
                  <a:pt x="140621" y="409156"/>
                </a:lnTo>
                <a:lnTo>
                  <a:pt x="165834" y="372907"/>
                </a:lnTo>
                <a:lnTo>
                  <a:pt x="192844" y="337957"/>
                </a:lnTo>
                <a:lnTo>
                  <a:pt x="221589" y="304367"/>
                </a:lnTo>
                <a:lnTo>
                  <a:pt x="252006" y="272196"/>
                </a:lnTo>
                <a:lnTo>
                  <a:pt x="284030" y="241506"/>
                </a:lnTo>
                <a:lnTo>
                  <a:pt x="317600" y="212356"/>
                </a:lnTo>
                <a:lnTo>
                  <a:pt x="352651" y="184809"/>
                </a:lnTo>
                <a:lnTo>
                  <a:pt x="389121" y="158924"/>
                </a:lnTo>
                <a:lnTo>
                  <a:pt x="426946" y="134761"/>
                </a:lnTo>
                <a:lnTo>
                  <a:pt x="466063" y="112382"/>
                </a:lnTo>
                <a:lnTo>
                  <a:pt x="506409" y="91847"/>
                </a:lnTo>
                <a:lnTo>
                  <a:pt x="547921" y="73217"/>
                </a:lnTo>
                <a:lnTo>
                  <a:pt x="590535" y="56551"/>
                </a:lnTo>
                <a:lnTo>
                  <a:pt x="634189" y="41911"/>
                </a:lnTo>
                <a:lnTo>
                  <a:pt x="678819" y="29357"/>
                </a:lnTo>
                <a:lnTo>
                  <a:pt x="724362" y="18950"/>
                </a:lnTo>
                <a:lnTo>
                  <a:pt x="770755" y="10750"/>
                </a:lnTo>
                <a:lnTo>
                  <a:pt x="817934" y="4818"/>
                </a:lnTo>
                <a:lnTo>
                  <a:pt x="865837" y="1214"/>
                </a:lnTo>
                <a:lnTo>
                  <a:pt x="914400" y="0"/>
                </a:lnTo>
                <a:lnTo>
                  <a:pt x="962962" y="1214"/>
                </a:lnTo>
                <a:lnTo>
                  <a:pt x="1010865" y="4818"/>
                </a:lnTo>
                <a:lnTo>
                  <a:pt x="1058044" y="10750"/>
                </a:lnTo>
                <a:lnTo>
                  <a:pt x="1104437" y="18950"/>
                </a:lnTo>
                <a:lnTo>
                  <a:pt x="1149980" y="29357"/>
                </a:lnTo>
                <a:lnTo>
                  <a:pt x="1194610" y="41911"/>
                </a:lnTo>
                <a:lnTo>
                  <a:pt x="1238263" y="56551"/>
                </a:lnTo>
                <a:lnTo>
                  <a:pt x="1280878" y="73217"/>
                </a:lnTo>
                <a:lnTo>
                  <a:pt x="1322390" y="91847"/>
                </a:lnTo>
                <a:lnTo>
                  <a:pt x="1362736" y="112382"/>
                </a:lnTo>
                <a:lnTo>
                  <a:pt x="1401853" y="134761"/>
                </a:lnTo>
                <a:lnTo>
                  <a:pt x="1439678" y="158924"/>
                </a:lnTo>
                <a:lnTo>
                  <a:pt x="1476148" y="184809"/>
                </a:lnTo>
                <a:lnTo>
                  <a:pt x="1511199" y="212356"/>
                </a:lnTo>
                <a:lnTo>
                  <a:pt x="1544769" y="241506"/>
                </a:lnTo>
                <a:lnTo>
                  <a:pt x="1576793" y="272196"/>
                </a:lnTo>
                <a:lnTo>
                  <a:pt x="1607210" y="304367"/>
                </a:lnTo>
                <a:lnTo>
                  <a:pt x="1635955" y="337957"/>
                </a:lnTo>
                <a:lnTo>
                  <a:pt x="1662965" y="372907"/>
                </a:lnTo>
                <a:lnTo>
                  <a:pt x="1688178" y="409156"/>
                </a:lnTo>
                <a:lnTo>
                  <a:pt x="1711530" y="446644"/>
                </a:lnTo>
                <a:lnTo>
                  <a:pt x="1732958" y="485309"/>
                </a:lnTo>
                <a:lnTo>
                  <a:pt x="1752399" y="525091"/>
                </a:lnTo>
                <a:lnTo>
                  <a:pt x="1769789" y="565930"/>
                </a:lnTo>
                <a:lnTo>
                  <a:pt x="1785066" y="607765"/>
                </a:lnTo>
                <a:lnTo>
                  <a:pt x="1798166" y="650535"/>
                </a:lnTo>
                <a:lnTo>
                  <a:pt x="1809025" y="694180"/>
                </a:lnTo>
                <a:lnTo>
                  <a:pt x="1817582" y="738640"/>
                </a:lnTo>
                <a:lnTo>
                  <a:pt x="1823772" y="783853"/>
                </a:lnTo>
                <a:lnTo>
                  <a:pt x="1827532" y="829760"/>
                </a:lnTo>
                <a:lnTo>
                  <a:pt x="1828800" y="876300"/>
                </a:lnTo>
                <a:lnTo>
                  <a:pt x="1827532" y="922839"/>
                </a:lnTo>
                <a:lnTo>
                  <a:pt x="1823772" y="968746"/>
                </a:lnTo>
                <a:lnTo>
                  <a:pt x="1817582" y="1013959"/>
                </a:lnTo>
                <a:lnTo>
                  <a:pt x="1809025" y="1058419"/>
                </a:lnTo>
                <a:lnTo>
                  <a:pt x="1798166" y="1102064"/>
                </a:lnTo>
                <a:lnTo>
                  <a:pt x="1785066" y="1144834"/>
                </a:lnTo>
                <a:lnTo>
                  <a:pt x="1769789" y="1186669"/>
                </a:lnTo>
                <a:lnTo>
                  <a:pt x="1752399" y="1227508"/>
                </a:lnTo>
                <a:lnTo>
                  <a:pt x="1732958" y="1267290"/>
                </a:lnTo>
                <a:lnTo>
                  <a:pt x="1711530" y="1305955"/>
                </a:lnTo>
                <a:lnTo>
                  <a:pt x="1688178" y="1343443"/>
                </a:lnTo>
                <a:lnTo>
                  <a:pt x="1662965" y="1379692"/>
                </a:lnTo>
                <a:lnTo>
                  <a:pt x="1635955" y="1414642"/>
                </a:lnTo>
                <a:lnTo>
                  <a:pt x="1607210" y="1448232"/>
                </a:lnTo>
                <a:lnTo>
                  <a:pt x="1576793" y="1480403"/>
                </a:lnTo>
                <a:lnTo>
                  <a:pt x="1544769" y="1511093"/>
                </a:lnTo>
                <a:lnTo>
                  <a:pt x="1511199" y="1540243"/>
                </a:lnTo>
                <a:lnTo>
                  <a:pt x="1476148" y="1567790"/>
                </a:lnTo>
                <a:lnTo>
                  <a:pt x="1439678" y="1593675"/>
                </a:lnTo>
                <a:lnTo>
                  <a:pt x="1401853" y="1617838"/>
                </a:lnTo>
                <a:lnTo>
                  <a:pt x="1362736" y="1640217"/>
                </a:lnTo>
                <a:lnTo>
                  <a:pt x="1322390" y="1660752"/>
                </a:lnTo>
                <a:lnTo>
                  <a:pt x="1280878" y="1679383"/>
                </a:lnTo>
                <a:lnTo>
                  <a:pt x="1238263" y="1696048"/>
                </a:lnTo>
                <a:lnTo>
                  <a:pt x="1194610" y="1710688"/>
                </a:lnTo>
                <a:lnTo>
                  <a:pt x="1149980" y="1723242"/>
                </a:lnTo>
                <a:lnTo>
                  <a:pt x="1104437" y="1733649"/>
                </a:lnTo>
                <a:lnTo>
                  <a:pt x="1058044" y="1741849"/>
                </a:lnTo>
                <a:lnTo>
                  <a:pt x="1010865" y="1747781"/>
                </a:lnTo>
                <a:lnTo>
                  <a:pt x="962962" y="1751385"/>
                </a:lnTo>
                <a:lnTo>
                  <a:pt x="914400" y="1752600"/>
                </a:lnTo>
                <a:lnTo>
                  <a:pt x="865837" y="1751385"/>
                </a:lnTo>
                <a:lnTo>
                  <a:pt x="817934" y="1747781"/>
                </a:lnTo>
                <a:lnTo>
                  <a:pt x="770755" y="1741849"/>
                </a:lnTo>
                <a:lnTo>
                  <a:pt x="724362" y="1733649"/>
                </a:lnTo>
                <a:lnTo>
                  <a:pt x="678819" y="1723242"/>
                </a:lnTo>
                <a:lnTo>
                  <a:pt x="634189" y="1710688"/>
                </a:lnTo>
                <a:lnTo>
                  <a:pt x="590535" y="1696048"/>
                </a:lnTo>
                <a:lnTo>
                  <a:pt x="547921" y="1679383"/>
                </a:lnTo>
                <a:lnTo>
                  <a:pt x="506409" y="1660752"/>
                </a:lnTo>
                <a:lnTo>
                  <a:pt x="466063" y="1640217"/>
                </a:lnTo>
                <a:lnTo>
                  <a:pt x="426946" y="1617838"/>
                </a:lnTo>
                <a:lnTo>
                  <a:pt x="389121" y="1593675"/>
                </a:lnTo>
                <a:lnTo>
                  <a:pt x="352651" y="1567790"/>
                </a:lnTo>
                <a:lnTo>
                  <a:pt x="317600" y="1540243"/>
                </a:lnTo>
                <a:lnTo>
                  <a:pt x="284030" y="1511093"/>
                </a:lnTo>
                <a:lnTo>
                  <a:pt x="252006" y="1480403"/>
                </a:lnTo>
                <a:lnTo>
                  <a:pt x="221589" y="1448232"/>
                </a:lnTo>
                <a:lnTo>
                  <a:pt x="192844" y="1414642"/>
                </a:lnTo>
                <a:lnTo>
                  <a:pt x="165834" y="1379692"/>
                </a:lnTo>
                <a:lnTo>
                  <a:pt x="140621" y="1343443"/>
                </a:lnTo>
                <a:lnTo>
                  <a:pt x="117269" y="1305955"/>
                </a:lnTo>
                <a:lnTo>
                  <a:pt x="95841" y="1267290"/>
                </a:lnTo>
                <a:lnTo>
                  <a:pt x="76400" y="1227508"/>
                </a:lnTo>
                <a:lnTo>
                  <a:pt x="59010" y="1186669"/>
                </a:lnTo>
                <a:lnTo>
                  <a:pt x="43733" y="1144834"/>
                </a:lnTo>
                <a:lnTo>
                  <a:pt x="30633" y="1102064"/>
                </a:lnTo>
                <a:lnTo>
                  <a:pt x="19774" y="1058419"/>
                </a:lnTo>
                <a:lnTo>
                  <a:pt x="11217" y="1013959"/>
                </a:lnTo>
                <a:lnTo>
                  <a:pt x="5027" y="968746"/>
                </a:lnTo>
                <a:lnTo>
                  <a:pt x="1267" y="922839"/>
                </a:lnTo>
                <a:lnTo>
                  <a:pt x="0" y="8763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9144000" y="396240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0"/>
                </a:moveTo>
                <a:lnTo>
                  <a:pt x="46539" y="5988"/>
                </a:lnTo>
                <a:lnTo>
                  <a:pt x="22318" y="22318"/>
                </a:lnTo>
                <a:lnTo>
                  <a:pt x="5988" y="46539"/>
                </a:lnTo>
                <a:lnTo>
                  <a:pt x="0" y="76200"/>
                </a:lnTo>
                <a:lnTo>
                  <a:pt x="5988" y="105860"/>
                </a:lnTo>
                <a:lnTo>
                  <a:pt x="22318" y="130081"/>
                </a:lnTo>
                <a:lnTo>
                  <a:pt x="46539" y="146411"/>
                </a:lnTo>
                <a:lnTo>
                  <a:pt x="76200" y="152400"/>
                </a:lnTo>
                <a:lnTo>
                  <a:pt x="105860" y="146411"/>
                </a:lnTo>
                <a:lnTo>
                  <a:pt x="130081" y="130081"/>
                </a:lnTo>
                <a:lnTo>
                  <a:pt x="146411" y="105860"/>
                </a:lnTo>
                <a:lnTo>
                  <a:pt x="152400" y="76200"/>
                </a:lnTo>
                <a:lnTo>
                  <a:pt x="146411" y="46539"/>
                </a:lnTo>
                <a:lnTo>
                  <a:pt x="130081" y="22318"/>
                </a:lnTo>
                <a:lnTo>
                  <a:pt x="105860" y="5988"/>
                </a:lnTo>
                <a:lnTo>
                  <a:pt x="762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9144000" y="396240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0" y="76200"/>
                </a:moveTo>
                <a:lnTo>
                  <a:pt x="5988" y="46539"/>
                </a:lnTo>
                <a:lnTo>
                  <a:pt x="22318" y="22318"/>
                </a:lnTo>
                <a:lnTo>
                  <a:pt x="46539" y="5988"/>
                </a:lnTo>
                <a:lnTo>
                  <a:pt x="76200" y="0"/>
                </a:lnTo>
                <a:lnTo>
                  <a:pt x="105860" y="5988"/>
                </a:lnTo>
                <a:lnTo>
                  <a:pt x="130081" y="22318"/>
                </a:lnTo>
                <a:lnTo>
                  <a:pt x="146411" y="46539"/>
                </a:lnTo>
                <a:lnTo>
                  <a:pt x="152400" y="76200"/>
                </a:lnTo>
                <a:lnTo>
                  <a:pt x="146411" y="105860"/>
                </a:lnTo>
                <a:lnTo>
                  <a:pt x="130081" y="130081"/>
                </a:lnTo>
                <a:lnTo>
                  <a:pt x="105860" y="146411"/>
                </a:lnTo>
                <a:lnTo>
                  <a:pt x="76200" y="152400"/>
                </a:lnTo>
                <a:lnTo>
                  <a:pt x="46539" y="146411"/>
                </a:lnTo>
                <a:lnTo>
                  <a:pt x="22318" y="130081"/>
                </a:lnTo>
                <a:lnTo>
                  <a:pt x="5988" y="105860"/>
                </a:lnTo>
                <a:lnTo>
                  <a:pt x="0" y="762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8915400" y="396240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0"/>
                </a:moveTo>
                <a:lnTo>
                  <a:pt x="46539" y="5988"/>
                </a:lnTo>
                <a:lnTo>
                  <a:pt x="22318" y="22318"/>
                </a:lnTo>
                <a:lnTo>
                  <a:pt x="5988" y="46539"/>
                </a:lnTo>
                <a:lnTo>
                  <a:pt x="0" y="76200"/>
                </a:lnTo>
                <a:lnTo>
                  <a:pt x="5988" y="105860"/>
                </a:lnTo>
                <a:lnTo>
                  <a:pt x="22318" y="130081"/>
                </a:lnTo>
                <a:lnTo>
                  <a:pt x="46539" y="146411"/>
                </a:lnTo>
                <a:lnTo>
                  <a:pt x="76200" y="152400"/>
                </a:lnTo>
                <a:lnTo>
                  <a:pt x="105860" y="146411"/>
                </a:lnTo>
                <a:lnTo>
                  <a:pt x="130081" y="130081"/>
                </a:lnTo>
                <a:lnTo>
                  <a:pt x="146411" y="105860"/>
                </a:lnTo>
                <a:lnTo>
                  <a:pt x="152400" y="76200"/>
                </a:lnTo>
                <a:lnTo>
                  <a:pt x="146411" y="46539"/>
                </a:lnTo>
                <a:lnTo>
                  <a:pt x="130081" y="22318"/>
                </a:lnTo>
                <a:lnTo>
                  <a:pt x="105860" y="5988"/>
                </a:lnTo>
                <a:lnTo>
                  <a:pt x="762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8915400" y="396240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0" y="76200"/>
                </a:moveTo>
                <a:lnTo>
                  <a:pt x="5988" y="46539"/>
                </a:lnTo>
                <a:lnTo>
                  <a:pt x="22318" y="22318"/>
                </a:lnTo>
                <a:lnTo>
                  <a:pt x="46539" y="5988"/>
                </a:lnTo>
                <a:lnTo>
                  <a:pt x="76200" y="0"/>
                </a:lnTo>
                <a:lnTo>
                  <a:pt x="105860" y="5988"/>
                </a:lnTo>
                <a:lnTo>
                  <a:pt x="130081" y="22318"/>
                </a:lnTo>
                <a:lnTo>
                  <a:pt x="146411" y="46539"/>
                </a:lnTo>
                <a:lnTo>
                  <a:pt x="152400" y="76200"/>
                </a:lnTo>
                <a:lnTo>
                  <a:pt x="146411" y="105860"/>
                </a:lnTo>
                <a:lnTo>
                  <a:pt x="130081" y="130081"/>
                </a:lnTo>
                <a:lnTo>
                  <a:pt x="105860" y="146411"/>
                </a:lnTo>
                <a:lnTo>
                  <a:pt x="76200" y="152400"/>
                </a:lnTo>
                <a:lnTo>
                  <a:pt x="46539" y="146411"/>
                </a:lnTo>
                <a:lnTo>
                  <a:pt x="22318" y="130081"/>
                </a:lnTo>
                <a:lnTo>
                  <a:pt x="5988" y="105860"/>
                </a:lnTo>
                <a:lnTo>
                  <a:pt x="0" y="762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8529638" y="3424238"/>
            <a:ext cx="161925" cy="1619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9139238" y="4186238"/>
            <a:ext cx="161925" cy="1619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9139238" y="3576638"/>
            <a:ext cx="161925" cy="1619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8224838" y="3881438"/>
            <a:ext cx="161925" cy="1619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8377238" y="4110038"/>
            <a:ext cx="314325" cy="3143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8834438" y="3424238"/>
            <a:ext cx="161925" cy="1619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8915400" y="381000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0"/>
                </a:moveTo>
                <a:lnTo>
                  <a:pt x="46539" y="5988"/>
                </a:lnTo>
                <a:lnTo>
                  <a:pt x="22318" y="22318"/>
                </a:lnTo>
                <a:lnTo>
                  <a:pt x="5988" y="46539"/>
                </a:lnTo>
                <a:lnTo>
                  <a:pt x="0" y="76200"/>
                </a:lnTo>
                <a:lnTo>
                  <a:pt x="5988" y="105860"/>
                </a:lnTo>
                <a:lnTo>
                  <a:pt x="22318" y="130081"/>
                </a:lnTo>
                <a:lnTo>
                  <a:pt x="46539" y="146411"/>
                </a:lnTo>
                <a:lnTo>
                  <a:pt x="76200" y="152400"/>
                </a:lnTo>
                <a:lnTo>
                  <a:pt x="105860" y="146411"/>
                </a:lnTo>
                <a:lnTo>
                  <a:pt x="130081" y="130081"/>
                </a:lnTo>
                <a:lnTo>
                  <a:pt x="146411" y="105860"/>
                </a:lnTo>
                <a:lnTo>
                  <a:pt x="152400" y="76200"/>
                </a:lnTo>
                <a:lnTo>
                  <a:pt x="146411" y="46539"/>
                </a:lnTo>
                <a:lnTo>
                  <a:pt x="130081" y="22318"/>
                </a:lnTo>
                <a:lnTo>
                  <a:pt x="105860" y="5988"/>
                </a:lnTo>
                <a:lnTo>
                  <a:pt x="762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8915400" y="381000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0" y="76200"/>
                </a:moveTo>
                <a:lnTo>
                  <a:pt x="5988" y="46539"/>
                </a:lnTo>
                <a:lnTo>
                  <a:pt x="22318" y="22318"/>
                </a:lnTo>
                <a:lnTo>
                  <a:pt x="46539" y="5988"/>
                </a:lnTo>
                <a:lnTo>
                  <a:pt x="76200" y="0"/>
                </a:lnTo>
                <a:lnTo>
                  <a:pt x="105860" y="5988"/>
                </a:lnTo>
                <a:lnTo>
                  <a:pt x="130081" y="22318"/>
                </a:lnTo>
                <a:lnTo>
                  <a:pt x="146411" y="46539"/>
                </a:lnTo>
                <a:lnTo>
                  <a:pt x="152400" y="76200"/>
                </a:lnTo>
                <a:lnTo>
                  <a:pt x="146411" y="105860"/>
                </a:lnTo>
                <a:lnTo>
                  <a:pt x="130081" y="130081"/>
                </a:lnTo>
                <a:lnTo>
                  <a:pt x="105860" y="146411"/>
                </a:lnTo>
                <a:lnTo>
                  <a:pt x="76200" y="152400"/>
                </a:lnTo>
                <a:lnTo>
                  <a:pt x="46539" y="146411"/>
                </a:lnTo>
                <a:lnTo>
                  <a:pt x="22318" y="130081"/>
                </a:lnTo>
                <a:lnTo>
                  <a:pt x="5988" y="105860"/>
                </a:lnTo>
                <a:lnTo>
                  <a:pt x="0" y="762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9296400" y="388620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0"/>
                </a:moveTo>
                <a:lnTo>
                  <a:pt x="46539" y="5988"/>
                </a:lnTo>
                <a:lnTo>
                  <a:pt x="22318" y="22318"/>
                </a:lnTo>
                <a:lnTo>
                  <a:pt x="5988" y="46539"/>
                </a:lnTo>
                <a:lnTo>
                  <a:pt x="0" y="76200"/>
                </a:lnTo>
                <a:lnTo>
                  <a:pt x="5988" y="105860"/>
                </a:lnTo>
                <a:lnTo>
                  <a:pt x="22318" y="130081"/>
                </a:lnTo>
                <a:lnTo>
                  <a:pt x="46539" y="146411"/>
                </a:lnTo>
                <a:lnTo>
                  <a:pt x="76200" y="152400"/>
                </a:lnTo>
                <a:lnTo>
                  <a:pt x="105860" y="146411"/>
                </a:lnTo>
                <a:lnTo>
                  <a:pt x="130081" y="130081"/>
                </a:lnTo>
                <a:lnTo>
                  <a:pt x="146411" y="105860"/>
                </a:lnTo>
                <a:lnTo>
                  <a:pt x="152400" y="76200"/>
                </a:lnTo>
                <a:lnTo>
                  <a:pt x="146411" y="46539"/>
                </a:lnTo>
                <a:lnTo>
                  <a:pt x="130081" y="22318"/>
                </a:lnTo>
                <a:lnTo>
                  <a:pt x="105860" y="5988"/>
                </a:lnTo>
                <a:lnTo>
                  <a:pt x="762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9296400" y="388620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0" y="76200"/>
                </a:moveTo>
                <a:lnTo>
                  <a:pt x="5988" y="46539"/>
                </a:lnTo>
                <a:lnTo>
                  <a:pt x="22318" y="22318"/>
                </a:lnTo>
                <a:lnTo>
                  <a:pt x="46539" y="5988"/>
                </a:lnTo>
                <a:lnTo>
                  <a:pt x="76200" y="0"/>
                </a:lnTo>
                <a:lnTo>
                  <a:pt x="105860" y="5988"/>
                </a:lnTo>
                <a:lnTo>
                  <a:pt x="130081" y="22318"/>
                </a:lnTo>
                <a:lnTo>
                  <a:pt x="146411" y="46539"/>
                </a:lnTo>
                <a:lnTo>
                  <a:pt x="152400" y="76200"/>
                </a:lnTo>
                <a:lnTo>
                  <a:pt x="146411" y="105860"/>
                </a:lnTo>
                <a:lnTo>
                  <a:pt x="130081" y="130081"/>
                </a:lnTo>
                <a:lnTo>
                  <a:pt x="105860" y="146411"/>
                </a:lnTo>
                <a:lnTo>
                  <a:pt x="76200" y="152400"/>
                </a:lnTo>
                <a:lnTo>
                  <a:pt x="46539" y="146411"/>
                </a:lnTo>
                <a:lnTo>
                  <a:pt x="22318" y="130081"/>
                </a:lnTo>
                <a:lnTo>
                  <a:pt x="5988" y="105860"/>
                </a:lnTo>
                <a:lnTo>
                  <a:pt x="0" y="762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 txBox="1"/>
          <p:nvPr/>
        </p:nvSpPr>
        <p:spPr>
          <a:xfrm>
            <a:off x="8151812" y="2319020"/>
            <a:ext cx="1094740" cy="5753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1594" marR="5080" indent="-49530">
              <a:spcBef>
                <a:spcPts val="100"/>
              </a:spcBef>
            </a:pPr>
            <a:r>
              <a:rPr b="1" dirty="0">
                <a:latin typeface="Tahoma"/>
                <a:cs typeface="Tahoma"/>
              </a:rPr>
              <a:t>M</a:t>
            </a:r>
            <a:r>
              <a:rPr b="1" spc="-10" dirty="0">
                <a:latin typeface="Tahoma"/>
                <a:cs typeface="Tahoma"/>
              </a:rPr>
              <a:t>i</a:t>
            </a:r>
            <a:r>
              <a:rPr b="1" spc="-5" dirty="0">
                <a:latin typeface="Tahoma"/>
                <a:cs typeface="Tahoma"/>
              </a:rPr>
              <a:t>n</a:t>
            </a:r>
            <a:r>
              <a:rPr b="1" spc="-10" dirty="0">
                <a:latin typeface="Tahoma"/>
                <a:cs typeface="Tahoma"/>
              </a:rPr>
              <a:t>i</a:t>
            </a:r>
            <a:r>
              <a:rPr b="1" spc="-5" dirty="0">
                <a:latin typeface="Tahoma"/>
                <a:cs typeface="Tahoma"/>
              </a:rPr>
              <a:t>mu</a:t>
            </a:r>
            <a:r>
              <a:rPr b="1" dirty="0">
                <a:latin typeface="Tahoma"/>
                <a:cs typeface="Tahoma"/>
              </a:rPr>
              <a:t>m  </a:t>
            </a:r>
            <a:r>
              <a:rPr b="1" spc="-5" dirty="0">
                <a:latin typeface="Tahoma"/>
                <a:cs typeface="Tahoma"/>
              </a:rPr>
              <a:t>impurity</a:t>
            </a:r>
            <a:endParaRPr>
              <a:latin typeface="Tahoma"/>
              <a:cs typeface="Tahoma"/>
            </a:endParaRPr>
          </a:p>
        </p:txBody>
      </p:sp>
      <p:sp>
        <p:nvSpPr>
          <p:cNvPr id="70" name="object 70"/>
          <p:cNvSpPr/>
          <p:nvPr/>
        </p:nvSpPr>
        <p:spPr>
          <a:xfrm>
            <a:off x="6015038" y="3195638"/>
            <a:ext cx="161925" cy="1619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5257800" y="3048000"/>
            <a:ext cx="1828800" cy="1752600"/>
          </a:xfrm>
          <a:custGeom>
            <a:avLst/>
            <a:gdLst/>
            <a:ahLst/>
            <a:cxnLst/>
            <a:rect l="l" t="t" r="r" b="b"/>
            <a:pathLst>
              <a:path w="1828800" h="1752600">
                <a:moveTo>
                  <a:pt x="0" y="876300"/>
                </a:moveTo>
                <a:lnTo>
                  <a:pt x="1267" y="829760"/>
                </a:lnTo>
                <a:lnTo>
                  <a:pt x="5027" y="783853"/>
                </a:lnTo>
                <a:lnTo>
                  <a:pt x="11217" y="738640"/>
                </a:lnTo>
                <a:lnTo>
                  <a:pt x="19774" y="694180"/>
                </a:lnTo>
                <a:lnTo>
                  <a:pt x="30633" y="650535"/>
                </a:lnTo>
                <a:lnTo>
                  <a:pt x="43733" y="607765"/>
                </a:lnTo>
                <a:lnTo>
                  <a:pt x="59010" y="565930"/>
                </a:lnTo>
                <a:lnTo>
                  <a:pt x="76400" y="525091"/>
                </a:lnTo>
                <a:lnTo>
                  <a:pt x="95841" y="485309"/>
                </a:lnTo>
                <a:lnTo>
                  <a:pt x="117269" y="446644"/>
                </a:lnTo>
                <a:lnTo>
                  <a:pt x="140621" y="409156"/>
                </a:lnTo>
                <a:lnTo>
                  <a:pt x="165834" y="372907"/>
                </a:lnTo>
                <a:lnTo>
                  <a:pt x="192844" y="337957"/>
                </a:lnTo>
                <a:lnTo>
                  <a:pt x="221589" y="304367"/>
                </a:lnTo>
                <a:lnTo>
                  <a:pt x="252006" y="272196"/>
                </a:lnTo>
                <a:lnTo>
                  <a:pt x="284030" y="241506"/>
                </a:lnTo>
                <a:lnTo>
                  <a:pt x="317600" y="212356"/>
                </a:lnTo>
                <a:lnTo>
                  <a:pt x="352651" y="184809"/>
                </a:lnTo>
                <a:lnTo>
                  <a:pt x="389121" y="158924"/>
                </a:lnTo>
                <a:lnTo>
                  <a:pt x="426946" y="134761"/>
                </a:lnTo>
                <a:lnTo>
                  <a:pt x="466063" y="112382"/>
                </a:lnTo>
                <a:lnTo>
                  <a:pt x="506409" y="91847"/>
                </a:lnTo>
                <a:lnTo>
                  <a:pt x="547921" y="73217"/>
                </a:lnTo>
                <a:lnTo>
                  <a:pt x="590535" y="56551"/>
                </a:lnTo>
                <a:lnTo>
                  <a:pt x="634189" y="41911"/>
                </a:lnTo>
                <a:lnTo>
                  <a:pt x="678819" y="29357"/>
                </a:lnTo>
                <a:lnTo>
                  <a:pt x="724362" y="18950"/>
                </a:lnTo>
                <a:lnTo>
                  <a:pt x="770755" y="10750"/>
                </a:lnTo>
                <a:lnTo>
                  <a:pt x="817934" y="4818"/>
                </a:lnTo>
                <a:lnTo>
                  <a:pt x="865837" y="1214"/>
                </a:lnTo>
                <a:lnTo>
                  <a:pt x="914400" y="0"/>
                </a:lnTo>
                <a:lnTo>
                  <a:pt x="962962" y="1214"/>
                </a:lnTo>
                <a:lnTo>
                  <a:pt x="1010865" y="4818"/>
                </a:lnTo>
                <a:lnTo>
                  <a:pt x="1058044" y="10750"/>
                </a:lnTo>
                <a:lnTo>
                  <a:pt x="1104437" y="18950"/>
                </a:lnTo>
                <a:lnTo>
                  <a:pt x="1149980" y="29357"/>
                </a:lnTo>
                <a:lnTo>
                  <a:pt x="1194610" y="41911"/>
                </a:lnTo>
                <a:lnTo>
                  <a:pt x="1238263" y="56551"/>
                </a:lnTo>
                <a:lnTo>
                  <a:pt x="1280878" y="73217"/>
                </a:lnTo>
                <a:lnTo>
                  <a:pt x="1322390" y="91847"/>
                </a:lnTo>
                <a:lnTo>
                  <a:pt x="1362736" y="112382"/>
                </a:lnTo>
                <a:lnTo>
                  <a:pt x="1401853" y="134761"/>
                </a:lnTo>
                <a:lnTo>
                  <a:pt x="1439678" y="158924"/>
                </a:lnTo>
                <a:lnTo>
                  <a:pt x="1476148" y="184809"/>
                </a:lnTo>
                <a:lnTo>
                  <a:pt x="1511199" y="212356"/>
                </a:lnTo>
                <a:lnTo>
                  <a:pt x="1544769" y="241506"/>
                </a:lnTo>
                <a:lnTo>
                  <a:pt x="1576793" y="272196"/>
                </a:lnTo>
                <a:lnTo>
                  <a:pt x="1607210" y="304367"/>
                </a:lnTo>
                <a:lnTo>
                  <a:pt x="1635955" y="337957"/>
                </a:lnTo>
                <a:lnTo>
                  <a:pt x="1662965" y="372907"/>
                </a:lnTo>
                <a:lnTo>
                  <a:pt x="1688178" y="409156"/>
                </a:lnTo>
                <a:lnTo>
                  <a:pt x="1711530" y="446644"/>
                </a:lnTo>
                <a:lnTo>
                  <a:pt x="1732958" y="485309"/>
                </a:lnTo>
                <a:lnTo>
                  <a:pt x="1752399" y="525091"/>
                </a:lnTo>
                <a:lnTo>
                  <a:pt x="1769789" y="565930"/>
                </a:lnTo>
                <a:lnTo>
                  <a:pt x="1785066" y="607765"/>
                </a:lnTo>
                <a:lnTo>
                  <a:pt x="1798166" y="650535"/>
                </a:lnTo>
                <a:lnTo>
                  <a:pt x="1809025" y="694180"/>
                </a:lnTo>
                <a:lnTo>
                  <a:pt x="1817582" y="738640"/>
                </a:lnTo>
                <a:lnTo>
                  <a:pt x="1823772" y="783853"/>
                </a:lnTo>
                <a:lnTo>
                  <a:pt x="1827532" y="829760"/>
                </a:lnTo>
                <a:lnTo>
                  <a:pt x="1828800" y="876300"/>
                </a:lnTo>
                <a:lnTo>
                  <a:pt x="1827532" y="922839"/>
                </a:lnTo>
                <a:lnTo>
                  <a:pt x="1823772" y="968746"/>
                </a:lnTo>
                <a:lnTo>
                  <a:pt x="1817582" y="1013959"/>
                </a:lnTo>
                <a:lnTo>
                  <a:pt x="1809025" y="1058419"/>
                </a:lnTo>
                <a:lnTo>
                  <a:pt x="1798166" y="1102064"/>
                </a:lnTo>
                <a:lnTo>
                  <a:pt x="1785066" y="1144834"/>
                </a:lnTo>
                <a:lnTo>
                  <a:pt x="1769789" y="1186669"/>
                </a:lnTo>
                <a:lnTo>
                  <a:pt x="1752399" y="1227508"/>
                </a:lnTo>
                <a:lnTo>
                  <a:pt x="1732958" y="1267290"/>
                </a:lnTo>
                <a:lnTo>
                  <a:pt x="1711530" y="1305955"/>
                </a:lnTo>
                <a:lnTo>
                  <a:pt x="1688178" y="1343443"/>
                </a:lnTo>
                <a:lnTo>
                  <a:pt x="1662965" y="1379692"/>
                </a:lnTo>
                <a:lnTo>
                  <a:pt x="1635955" y="1414642"/>
                </a:lnTo>
                <a:lnTo>
                  <a:pt x="1607210" y="1448232"/>
                </a:lnTo>
                <a:lnTo>
                  <a:pt x="1576793" y="1480403"/>
                </a:lnTo>
                <a:lnTo>
                  <a:pt x="1544769" y="1511093"/>
                </a:lnTo>
                <a:lnTo>
                  <a:pt x="1511199" y="1540243"/>
                </a:lnTo>
                <a:lnTo>
                  <a:pt x="1476148" y="1567790"/>
                </a:lnTo>
                <a:lnTo>
                  <a:pt x="1439678" y="1593675"/>
                </a:lnTo>
                <a:lnTo>
                  <a:pt x="1401853" y="1617838"/>
                </a:lnTo>
                <a:lnTo>
                  <a:pt x="1362736" y="1640217"/>
                </a:lnTo>
                <a:lnTo>
                  <a:pt x="1322390" y="1660752"/>
                </a:lnTo>
                <a:lnTo>
                  <a:pt x="1280878" y="1679383"/>
                </a:lnTo>
                <a:lnTo>
                  <a:pt x="1238263" y="1696048"/>
                </a:lnTo>
                <a:lnTo>
                  <a:pt x="1194610" y="1710688"/>
                </a:lnTo>
                <a:lnTo>
                  <a:pt x="1149980" y="1723242"/>
                </a:lnTo>
                <a:lnTo>
                  <a:pt x="1104437" y="1733649"/>
                </a:lnTo>
                <a:lnTo>
                  <a:pt x="1058044" y="1741849"/>
                </a:lnTo>
                <a:lnTo>
                  <a:pt x="1010865" y="1747781"/>
                </a:lnTo>
                <a:lnTo>
                  <a:pt x="962962" y="1751385"/>
                </a:lnTo>
                <a:lnTo>
                  <a:pt x="914400" y="1752600"/>
                </a:lnTo>
                <a:lnTo>
                  <a:pt x="865837" y="1751385"/>
                </a:lnTo>
                <a:lnTo>
                  <a:pt x="817934" y="1747781"/>
                </a:lnTo>
                <a:lnTo>
                  <a:pt x="770755" y="1741849"/>
                </a:lnTo>
                <a:lnTo>
                  <a:pt x="724362" y="1733649"/>
                </a:lnTo>
                <a:lnTo>
                  <a:pt x="678819" y="1723242"/>
                </a:lnTo>
                <a:lnTo>
                  <a:pt x="634189" y="1710688"/>
                </a:lnTo>
                <a:lnTo>
                  <a:pt x="590535" y="1696048"/>
                </a:lnTo>
                <a:lnTo>
                  <a:pt x="547921" y="1679383"/>
                </a:lnTo>
                <a:lnTo>
                  <a:pt x="506409" y="1660752"/>
                </a:lnTo>
                <a:lnTo>
                  <a:pt x="466063" y="1640217"/>
                </a:lnTo>
                <a:lnTo>
                  <a:pt x="426946" y="1617838"/>
                </a:lnTo>
                <a:lnTo>
                  <a:pt x="389121" y="1593675"/>
                </a:lnTo>
                <a:lnTo>
                  <a:pt x="352651" y="1567790"/>
                </a:lnTo>
                <a:lnTo>
                  <a:pt x="317600" y="1540243"/>
                </a:lnTo>
                <a:lnTo>
                  <a:pt x="284030" y="1511093"/>
                </a:lnTo>
                <a:lnTo>
                  <a:pt x="252006" y="1480403"/>
                </a:lnTo>
                <a:lnTo>
                  <a:pt x="221589" y="1448232"/>
                </a:lnTo>
                <a:lnTo>
                  <a:pt x="192844" y="1414642"/>
                </a:lnTo>
                <a:lnTo>
                  <a:pt x="165834" y="1379692"/>
                </a:lnTo>
                <a:lnTo>
                  <a:pt x="140621" y="1343443"/>
                </a:lnTo>
                <a:lnTo>
                  <a:pt x="117269" y="1305955"/>
                </a:lnTo>
                <a:lnTo>
                  <a:pt x="95841" y="1267290"/>
                </a:lnTo>
                <a:lnTo>
                  <a:pt x="76400" y="1227508"/>
                </a:lnTo>
                <a:lnTo>
                  <a:pt x="59010" y="1186669"/>
                </a:lnTo>
                <a:lnTo>
                  <a:pt x="43733" y="1144834"/>
                </a:lnTo>
                <a:lnTo>
                  <a:pt x="30633" y="1102064"/>
                </a:lnTo>
                <a:lnTo>
                  <a:pt x="19774" y="1058419"/>
                </a:lnTo>
                <a:lnTo>
                  <a:pt x="11217" y="1013959"/>
                </a:lnTo>
                <a:lnTo>
                  <a:pt x="5027" y="968746"/>
                </a:lnTo>
                <a:lnTo>
                  <a:pt x="1267" y="922839"/>
                </a:lnTo>
                <a:lnTo>
                  <a:pt x="0" y="8763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6477000" y="388620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0"/>
                </a:moveTo>
                <a:lnTo>
                  <a:pt x="46539" y="5988"/>
                </a:lnTo>
                <a:lnTo>
                  <a:pt x="22318" y="22318"/>
                </a:lnTo>
                <a:lnTo>
                  <a:pt x="5988" y="46539"/>
                </a:lnTo>
                <a:lnTo>
                  <a:pt x="0" y="76200"/>
                </a:lnTo>
                <a:lnTo>
                  <a:pt x="5988" y="105860"/>
                </a:lnTo>
                <a:lnTo>
                  <a:pt x="22318" y="130081"/>
                </a:lnTo>
                <a:lnTo>
                  <a:pt x="46539" y="146411"/>
                </a:lnTo>
                <a:lnTo>
                  <a:pt x="76200" y="152400"/>
                </a:lnTo>
                <a:lnTo>
                  <a:pt x="105860" y="146411"/>
                </a:lnTo>
                <a:lnTo>
                  <a:pt x="130081" y="130081"/>
                </a:lnTo>
                <a:lnTo>
                  <a:pt x="146411" y="105860"/>
                </a:lnTo>
                <a:lnTo>
                  <a:pt x="152400" y="76200"/>
                </a:lnTo>
                <a:lnTo>
                  <a:pt x="146411" y="46539"/>
                </a:lnTo>
                <a:lnTo>
                  <a:pt x="130081" y="22318"/>
                </a:lnTo>
                <a:lnTo>
                  <a:pt x="105860" y="5988"/>
                </a:lnTo>
                <a:lnTo>
                  <a:pt x="762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6477000" y="388620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0" y="76200"/>
                </a:moveTo>
                <a:lnTo>
                  <a:pt x="5988" y="46539"/>
                </a:lnTo>
                <a:lnTo>
                  <a:pt x="22318" y="22318"/>
                </a:lnTo>
                <a:lnTo>
                  <a:pt x="46539" y="5988"/>
                </a:lnTo>
                <a:lnTo>
                  <a:pt x="76200" y="0"/>
                </a:lnTo>
                <a:lnTo>
                  <a:pt x="105860" y="5988"/>
                </a:lnTo>
                <a:lnTo>
                  <a:pt x="130081" y="22318"/>
                </a:lnTo>
                <a:lnTo>
                  <a:pt x="146411" y="46539"/>
                </a:lnTo>
                <a:lnTo>
                  <a:pt x="152400" y="76200"/>
                </a:lnTo>
                <a:lnTo>
                  <a:pt x="146411" y="105860"/>
                </a:lnTo>
                <a:lnTo>
                  <a:pt x="130081" y="130081"/>
                </a:lnTo>
                <a:lnTo>
                  <a:pt x="105860" y="146411"/>
                </a:lnTo>
                <a:lnTo>
                  <a:pt x="76200" y="152400"/>
                </a:lnTo>
                <a:lnTo>
                  <a:pt x="46539" y="146411"/>
                </a:lnTo>
                <a:lnTo>
                  <a:pt x="22318" y="130081"/>
                </a:lnTo>
                <a:lnTo>
                  <a:pt x="5988" y="105860"/>
                </a:lnTo>
                <a:lnTo>
                  <a:pt x="0" y="762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6248400" y="388620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0"/>
                </a:moveTo>
                <a:lnTo>
                  <a:pt x="46539" y="5988"/>
                </a:lnTo>
                <a:lnTo>
                  <a:pt x="22318" y="22318"/>
                </a:lnTo>
                <a:lnTo>
                  <a:pt x="5988" y="46539"/>
                </a:lnTo>
                <a:lnTo>
                  <a:pt x="0" y="76200"/>
                </a:lnTo>
                <a:lnTo>
                  <a:pt x="5988" y="105860"/>
                </a:lnTo>
                <a:lnTo>
                  <a:pt x="22318" y="130081"/>
                </a:lnTo>
                <a:lnTo>
                  <a:pt x="46539" y="146411"/>
                </a:lnTo>
                <a:lnTo>
                  <a:pt x="76200" y="152400"/>
                </a:lnTo>
                <a:lnTo>
                  <a:pt x="105860" y="146411"/>
                </a:lnTo>
                <a:lnTo>
                  <a:pt x="130081" y="130081"/>
                </a:lnTo>
                <a:lnTo>
                  <a:pt x="146411" y="105860"/>
                </a:lnTo>
                <a:lnTo>
                  <a:pt x="152400" y="76200"/>
                </a:lnTo>
                <a:lnTo>
                  <a:pt x="146411" y="46539"/>
                </a:lnTo>
                <a:lnTo>
                  <a:pt x="130081" y="22318"/>
                </a:lnTo>
                <a:lnTo>
                  <a:pt x="105860" y="5988"/>
                </a:lnTo>
                <a:lnTo>
                  <a:pt x="762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6248400" y="388620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0" y="76200"/>
                </a:moveTo>
                <a:lnTo>
                  <a:pt x="5988" y="46539"/>
                </a:lnTo>
                <a:lnTo>
                  <a:pt x="22318" y="22318"/>
                </a:lnTo>
                <a:lnTo>
                  <a:pt x="46539" y="5988"/>
                </a:lnTo>
                <a:lnTo>
                  <a:pt x="76200" y="0"/>
                </a:lnTo>
                <a:lnTo>
                  <a:pt x="105860" y="5988"/>
                </a:lnTo>
                <a:lnTo>
                  <a:pt x="130081" y="22318"/>
                </a:lnTo>
                <a:lnTo>
                  <a:pt x="146411" y="46539"/>
                </a:lnTo>
                <a:lnTo>
                  <a:pt x="152400" y="76200"/>
                </a:lnTo>
                <a:lnTo>
                  <a:pt x="146411" y="105860"/>
                </a:lnTo>
                <a:lnTo>
                  <a:pt x="130081" y="130081"/>
                </a:lnTo>
                <a:lnTo>
                  <a:pt x="105860" y="146411"/>
                </a:lnTo>
                <a:lnTo>
                  <a:pt x="76200" y="152400"/>
                </a:lnTo>
                <a:lnTo>
                  <a:pt x="46539" y="146411"/>
                </a:lnTo>
                <a:lnTo>
                  <a:pt x="22318" y="130081"/>
                </a:lnTo>
                <a:lnTo>
                  <a:pt x="5988" y="105860"/>
                </a:lnTo>
                <a:lnTo>
                  <a:pt x="0" y="762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5862638" y="3348038"/>
            <a:ext cx="161925" cy="1619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6472238" y="4110038"/>
            <a:ext cx="161925" cy="1619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6472238" y="3500438"/>
            <a:ext cx="161925" cy="1619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5557838" y="3805238"/>
            <a:ext cx="161925" cy="1619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5710238" y="4033838"/>
            <a:ext cx="314325" cy="3143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6167438" y="3348038"/>
            <a:ext cx="161925" cy="1619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6248400" y="373380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0"/>
                </a:moveTo>
                <a:lnTo>
                  <a:pt x="46539" y="5988"/>
                </a:lnTo>
                <a:lnTo>
                  <a:pt x="22318" y="22318"/>
                </a:lnTo>
                <a:lnTo>
                  <a:pt x="5988" y="46539"/>
                </a:lnTo>
                <a:lnTo>
                  <a:pt x="0" y="76200"/>
                </a:lnTo>
                <a:lnTo>
                  <a:pt x="5988" y="105860"/>
                </a:lnTo>
                <a:lnTo>
                  <a:pt x="22318" y="130081"/>
                </a:lnTo>
                <a:lnTo>
                  <a:pt x="46539" y="146411"/>
                </a:lnTo>
                <a:lnTo>
                  <a:pt x="76200" y="152400"/>
                </a:lnTo>
                <a:lnTo>
                  <a:pt x="105860" y="146411"/>
                </a:lnTo>
                <a:lnTo>
                  <a:pt x="130081" y="130081"/>
                </a:lnTo>
                <a:lnTo>
                  <a:pt x="146411" y="105860"/>
                </a:lnTo>
                <a:lnTo>
                  <a:pt x="152400" y="76200"/>
                </a:lnTo>
                <a:lnTo>
                  <a:pt x="146411" y="46539"/>
                </a:lnTo>
                <a:lnTo>
                  <a:pt x="130081" y="22318"/>
                </a:lnTo>
                <a:lnTo>
                  <a:pt x="105860" y="5988"/>
                </a:lnTo>
                <a:lnTo>
                  <a:pt x="762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6248400" y="373380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0" y="76200"/>
                </a:moveTo>
                <a:lnTo>
                  <a:pt x="5988" y="46539"/>
                </a:lnTo>
                <a:lnTo>
                  <a:pt x="22318" y="22318"/>
                </a:lnTo>
                <a:lnTo>
                  <a:pt x="46539" y="5988"/>
                </a:lnTo>
                <a:lnTo>
                  <a:pt x="76200" y="0"/>
                </a:lnTo>
                <a:lnTo>
                  <a:pt x="105860" y="5988"/>
                </a:lnTo>
                <a:lnTo>
                  <a:pt x="130081" y="22318"/>
                </a:lnTo>
                <a:lnTo>
                  <a:pt x="146411" y="46539"/>
                </a:lnTo>
                <a:lnTo>
                  <a:pt x="152400" y="76200"/>
                </a:lnTo>
                <a:lnTo>
                  <a:pt x="146411" y="105860"/>
                </a:lnTo>
                <a:lnTo>
                  <a:pt x="130081" y="130081"/>
                </a:lnTo>
                <a:lnTo>
                  <a:pt x="105860" y="146411"/>
                </a:lnTo>
                <a:lnTo>
                  <a:pt x="76200" y="152400"/>
                </a:lnTo>
                <a:lnTo>
                  <a:pt x="46539" y="146411"/>
                </a:lnTo>
                <a:lnTo>
                  <a:pt x="22318" y="130081"/>
                </a:lnTo>
                <a:lnTo>
                  <a:pt x="5988" y="105860"/>
                </a:lnTo>
                <a:lnTo>
                  <a:pt x="0" y="762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6629400" y="381000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0"/>
                </a:moveTo>
                <a:lnTo>
                  <a:pt x="46539" y="5988"/>
                </a:lnTo>
                <a:lnTo>
                  <a:pt x="22318" y="22318"/>
                </a:lnTo>
                <a:lnTo>
                  <a:pt x="5988" y="46539"/>
                </a:lnTo>
                <a:lnTo>
                  <a:pt x="0" y="76200"/>
                </a:lnTo>
                <a:lnTo>
                  <a:pt x="5988" y="105860"/>
                </a:lnTo>
                <a:lnTo>
                  <a:pt x="22318" y="130081"/>
                </a:lnTo>
                <a:lnTo>
                  <a:pt x="46539" y="146411"/>
                </a:lnTo>
                <a:lnTo>
                  <a:pt x="76200" y="152400"/>
                </a:lnTo>
                <a:lnTo>
                  <a:pt x="105860" y="146411"/>
                </a:lnTo>
                <a:lnTo>
                  <a:pt x="130081" y="130081"/>
                </a:lnTo>
                <a:lnTo>
                  <a:pt x="146411" y="105860"/>
                </a:lnTo>
                <a:lnTo>
                  <a:pt x="152400" y="76200"/>
                </a:lnTo>
                <a:lnTo>
                  <a:pt x="146411" y="46539"/>
                </a:lnTo>
                <a:lnTo>
                  <a:pt x="130081" y="22318"/>
                </a:lnTo>
                <a:lnTo>
                  <a:pt x="105860" y="5988"/>
                </a:lnTo>
                <a:lnTo>
                  <a:pt x="762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6629400" y="381000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0" y="76200"/>
                </a:moveTo>
                <a:lnTo>
                  <a:pt x="5988" y="46539"/>
                </a:lnTo>
                <a:lnTo>
                  <a:pt x="22318" y="22318"/>
                </a:lnTo>
                <a:lnTo>
                  <a:pt x="46539" y="5988"/>
                </a:lnTo>
                <a:lnTo>
                  <a:pt x="76200" y="0"/>
                </a:lnTo>
                <a:lnTo>
                  <a:pt x="105860" y="5988"/>
                </a:lnTo>
                <a:lnTo>
                  <a:pt x="130081" y="22318"/>
                </a:lnTo>
                <a:lnTo>
                  <a:pt x="146411" y="46539"/>
                </a:lnTo>
                <a:lnTo>
                  <a:pt x="152400" y="76200"/>
                </a:lnTo>
                <a:lnTo>
                  <a:pt x="146411" y="105860"/>
                </a:lnTo>
                <a:lnTo>
                  <a:pt x="130081" y="130081"/>
                </a:lnTo>
                <a:lnTo>
                  <a:pt x="105860" y="146411"/>
                </a:lnTo>
                <a:lnTo>
                  <a:pt x="76200" y="152400"/>
                </a:lnTo>
                <a:lnTo>
                  <a:pt x="46539" y="146411"/>
                </a:lnTo>
                <a:lnTo>
                  <a:pt x="22318" y="130081"/>
                </a:lnTo>
                <a:lnTo>
                  <a:pt x="5988" y="105860"/>
                </a:lnTo>
                <a:lnTo>
                  <a:pt x="0" y="762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6096000" y="4152900"/>
            <a:ext cx="228600" cy="0"/>
          </a:xfrm>
          <a:custGeom>
            <a:avLst/>
            <a:gdLst/>
            <a:ahLst/>
            <a:cxnLst/>
            <a:rect l="l" t="t" r="r" b="b"/>
            <a:pathLst>
              <a:path w="228600">
                <a:moveTo>
                  <a:pt x="0" y="0"/>
                </a:moveTo>
                <a:lnTo>
                  <a:pt x="228600" y="1"/>
                </a:lnTo>
              </a:path>
            </a:pathLst>
          </a:custGeom>
          <a:ln w="9525">
            <a:solidFill>
              <a:srgbClr val="FF99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6210300" y="4038600"/>
            <a:ext cx="0" cy="228600"/>
          </a:xfrm>
          <a:custGeom>
            <a:avLst/>
            <a:gdLst/>
            <a:ahLst/>
            <a:cxnLst/>
            <a:rect l="l" t="t" r="r" b="b"/>
            <a:pathLst>
              <a:path h="228600">
                <a:moveTo>
                  <a:pt x="0" y="0"/>
                </a:moveTo>
                <a:lnTo>
                  <a:pt x="1" y="228600"/>
                </a:lnTo>
              </a:path>
            </a:pathLst>
          </a:custGeom>
          <a:ln w="9525">
            <a:solidFill>
              <a:srgbClr val="FF99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6248400" y="4457700"/>
            <a:ext cx="228600" cy="0"/>
          </a:xfrm>
          <a:custGeom>
            <a:avLst/>
            <a:gdLst/>
            <a:ahLst/>
            <a:cxnLst/>
            <a:rect l="l" t="t" r="r" b="b"/>
            <a:pathLst>
              <a:path w="228600">
                <a:moveTo>
                  <a:pt x="0" y="0"/>
                </a:moveTo>
                <a:lnTo>
                  <a:pt x="228600" y="1"/>
                </a:lnTo>
              </a:path>
            </a:pathLst>
          </a:custGeom>
          <a:ln w="9525">
            <a:solidFill>
              <a:srgbClr val="FF99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6362700" y="4343400"/>
            <a:ext cx="0" cy="228600"/>
          </a:xfrm>
          <a:custGeom>
            <a:avLst/>
            <a:gdLst/>
            <a:ahLst/>
            <a:cxnLst/>
            <a:rect l="l" t="t" r="r" b="b"/>
            <a:pathLst>
              <a:path h="228600">
                <a:moveTo>
                  <a:pt x="0" y="0"/>
                </a:moveTo>
                <a:lnTo>
                  <a:pt x="1" y="228600"/>
                </a:lnTo>
              </a:path>
            </a:pathLst>
          </a:custGeom>
          <a:ln w="9525">
            <a:solidFill>
              <a:srgbClr val="FF99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>
            <a:extLst>
              <a:ext uri="{FF2B5EF4-FFF2-40B4-BE49-F238E27FC236}">
                <a16:creationId xmlns:a16="http://schemas.microsoft.com/office/drawing/2014/main" id="{259EC5E7-DCA6-4C55-ACC1-24DD32D5E04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Splitting Based on GINI</a:t>
            </a:r>
          </a:p>
        </p:txBody>
      </p:sp>
      <p:sp>
        <p:nvSpPr>
          <p:cNvPr id="45059" name="Rectangle 3">
            <a:extLst>
              <a:ext uri="{FF2B5EF4-FFF2-40B4-BE49-F238E27FC236}">
                <a16:creationId xmlns:a16="http://schemas.microsoft.com/office/drawing/2014/main" id="{76350A28-43F7-4C47-A4C6-0CFBC59D4A3B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1905000" y="1504950"/>
            <a:ext cx="8382000" cy="4438650"/>
          </a:xfrm>
        </p:spPr>
        <p:txBody>
          <a:bodyPr/>
          <a:lstStyle/>
          <a:p>
            <a:r>
              <a:rPr lang="en-US" altLang="en-US" sz="2400" dirty="0"/>
              <a:t>Used in CART</a:t>
            </a:r>
          </a:p>
          <a:p>
            <a:r>
              <a:rPr lang="en-US" altLang="en-US" sz="2400" dirty="0"/>
              <a:t>When a node p is split into k partitions (children), the quality of split is computed as,</a:t>
            </a:r>
          </a:p>
          <a:p>
            <a:endParaRPr lang="en-US" altLang="en-US" sz="2400" dirty="0"/>
          </a:p>
          <a:p>
            <a:endParaRPr lang="en-US" altLang="en-US" sz="2400" dirty="0"/>
          </a:p>
          <a:p>
            <a:pPr>
              <a:buFont typeface="Wingdings" panose="05000000000000000000" pitchFamily="2" charset="2"/>
              <a:buNone/>
            </a:pPr>
            <a:r>
              <a:rPr lang="en-US" altLang="en-US" sz="2400" dirty="0"/>
              <a:t>	</a:t>
            </a:r>
          </a:p>
          <a:p>
            <a:pPr>
              <a:buFont typeface="Wingdings" panose="05000000000000000000" pitchFamily="2" charset="2"/>
              <a:buNone/>
            </a:pPr>
            <a:endParaRPr lang="en-US" altLang="en-US" sz="2400" dirty="0"/>
          </a:p>
          <a:p>
            <a:pPr>
              <a:buFont typeface="Wingdings" panose="05000000000000000000" pitchFamily="2" charset="2"/>
              <a:buNone/>
            </a:pPr>
            <a:r>
              <a:rPr lang="en-US" altLang="en-US" sz="2400" dirty="0"/>
              <a:t>	where,	</a:t>
            </a:r>
            <a:r>
              <a:rPr lang="en-US" altLang="en-US" sz="2400" dirty="0" err="1"/>
              <a:t>n</a:t>
            </a:r>
            <a:r>
              <a:rPr lang="en-US" altLang="en-US" sz="2400" baseline="-25000" dirty="0" err="1"/>
              <a:t>i</a:t>
            </a:r>
            <a:r>
              <a:rPr lang="en-US" altLang="en-US" sz="2400" dirty="0"/>
              <a:t> = number of records at child </a:t>
            </a:r>
            <a:r>
              <a:rPr lang="en-US" altLang="en-US" sz="2400" dirty="0" err="1"/>
              <a:t>i</a:t>
            </a:r>
            <a:r>
              <a:rPr lang="en-US" altLang="en-US" sz="2400" dirty="0"/>
              <a:t>,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2400" dirty="0"/>
              <a:t>    		n</a:t>
            </a:r>
            <a:r>
              <a:rPr lang="en-US" altLang="en-US" sz="2400" baseline="-25000" dirty="0"/>
              <a:t> </a:t>
            </a:r>
            <a:r>
              <a:rPr lang="en-US" altLang="en-US" sz="2400" dirty="0"/>
              <a:t> = number of records at node p.</a:t>
            </a:r>
            <a:endParaRPr lang="en-US" altLang="en-US" sz="3200" dirty="0"/>
          </a:p>
        </p:txBody>
      </p:sp>
      <p:graphicFrame>
        <p:nvGraphicFramePr>
          <p:cNvPr id="45060" name="Object 4">
            <a:extLst>
              <a:ext uri="{FF2B5EF4-FFF2-40B4-BE49-F238E27FC236}">
                <a16:creationId xmlns:a16="http://schemas.microsoft.com/office/drawing/2014/main" id="{20DCAA7C-CE60-43F1-B9AC-FCF86AD7AE7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191000" y="2952750"/>
          <a:ext cx="3886200" cy="1104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1" name="Equation" r:id="rId3" imgW="1511280" imgH="431640" progId="Equation.3">
                  <p:embed/>
                </p:oleObj>
              </mc:Choice>
              <mc:Fallback>
                <p:oleObj name="Equation" r:id="rId3" imgW="1511280" imgH="431640" progId="Equation.3">
                  <p:embed/>
                  <p:pic>
                    <p:nvPicPr>
                      <p:cNvPr id="45060" name="Object 4">
                        <a:extLst>
                          <a:ext uri="{FF2B5EF4-FFF2-40B4-BE49-F238E27FC236}">
                            <a16:creationId xmlns:a16="http://schemas.microsoft.com/office/drawing/2014/main" id="{20DCAA7C-CE60-43F1-B9AC-FCF86AD7AE7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91000" y="2952750"/>
                        <a:ext cx="3886200" cy="1104900"/>
                      </a:xfrm>
                      <a:prstGeom prst="rect">
                        <a:avLst/>
                      </a:prstGeom>
                      <a:solidFill>
                        <a:srgbClr val="FFFFCC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>
            <a:extLst>
              <a:ext uri="{FF2B5EF4-FFF2-40B4-BE49-F238E27FC236}">
                <a16:creationId xmlns:a16="http://schemas.microsoft.com/office/drawing/2014/main" id="{B1213736-2DCF-4197-BE91-2A250EF41FB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40267" y="311151"/>
            <a:ext cx="10134600" cy="533400"/>
          </a:xfrm>
        </p:spPr>
        <p:txBody>
          <a:bodyPr>
            <a:normAutofit fontScale="90000"/>
          </a:bodyPr>
          <a:lstStyle/>
          <a:p>
            <a:r>
              <a:rPr lang="en-US" altLang="en-US" dirty="0"/>
              <a:t>Binary Attributes: Computing GINI Index</a:t>
            </a:r>
          </a:p>
        </p:txBody>
      </p:sp>
      <p:sp>
        <p:nvSpPr>
          <p:cNvPr id="46083" name="Rectangle 3">
            <a:extLst>
              <a:ext uri="{FF2B5EF4-FFF2-40B4-BE49-F238E27FC236}">
                <a16:creationId xmlns:a16="http://schemas.microsoft.com/office/drawing/2014/main" id="{8882EE78-941B-4F68-B98E-5DBBFAF327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1447801"/>
            <a:ext cx="8178800" cy="2009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p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p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r>
              <a:rPr lang="en-US" altLang="en-US"/>
              <a:t>Splits into two partitions</a:t>
            </a:r>
          </a:p>
          <a:p>
            <a:r>
              <a:rPr lang="en-US" altLang="en-US"/>
              <a:t>Effect of Weighing partitions: </a:t>
            </a:r>
          </a:p>
          <a:p>
            <a:pPr lvl="1"/>
            <a:r>
              <a:rPr lang="en-US" altLang="en-US"/>
              <a:t>Larger and Purer Partitions are sought for.</a:t>
            </a:r>
          </a:p>
        </p:txBody>
      </p:sp>
      <p:sp>
        <p:nvSpPr>
          <p:cNvPr id="46084" name="Oval 4">
            <a:extLst>
              <a:ext uri="{FF2B5EF4-FFF2-40B4-BE49-F238E27FC236}">
                <a16:creationId xmlns:a16="http://schemas.microsoft.com/office/drawing/2014/main" id="{3C13CD85-7518-4E03-A210-E8BF21FB27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57800" y="3167064"/>
            <a:ext cx="1009650" cy="454025"/>
          </a:xfrm>
          <a:prstGeom prst="ellipse">
            <a:avLst/>
          </a:prstGeom>
          <a:solidFill>
            <a:srgbClr val="FFFF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 altLang="en-US" sz="2000">
                <a:latin typeface="Times New Roman" panose="02020603050405020304" pitchFamily="18" charset="0"/>
              </a:rPr>
              <a:t>B?</a:t>
            </a:r>
            <a:endParaRPr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46085" name="Line 5">
            <a:extLst>
              <a:ext uri="{FF2B5EF4-FFF2-40B4-BE49-F238E27FC236}">
                <a16:creationId xmlns:a16="http://schemas.microsoft.com/office/drawing/2014/main" id="{014E3542-9AB6-42C9-B93E-DA8411BFDF4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683126" y="3624264"/>
            <a:ext cx="1108075" cy="7254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46086" name="Line 6">
            <a:extLst>
              <a:ext uri="{FF2B5EF4-FFF2-40B4-BE49-F238E27FC236}">
                <a16:creationId xmlns:a16="http://schemas.microsoft.com/office/drawing/2014/main" id="{402FA5B9-B7E0-4D7B-AED4-1EE9A2AA40D6}"/>
              </a:ext>
            </a:extLst>
          </p:cNvPr>
          <p:cNvSpPr>
            <a:spLocks noChangeShapeType="1"/>
          </p:cNvSpPr>
          <p:nvPr/>
        </p:nvSpPr>
        <p:spPr bwMode="auto">
          <a:xfrm>
            <a:off x="5791201" y="3624264"/>
            <a:ext cx="1184275" cy="7254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46087" name="Text Box 7">
            <a:extLst>
              <a:ext uri="{FF2B5EF4-FFF2-40B4-BE49-F238E27FC236}">
                <a16:creationId xmlns:a16="http://schemas.microsoft.com/office/drawing/2014/main" id="{B42781A5-EAF3-428D-A7E9-2699AE71CD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10075" y="3740151"/>
            <a:ext cx="5397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 eaLnBrk="0" hangingPunct="0"/>
            <a:r>
              <a:rPr lang="en-US" altLang="en-US">
                <a:latin typeface="Times New Roman" panose="02020603050405020304" pitchFamily="18" charset="0"/>
              </a:rPr>
              <a:t>Yes</a:t>
            </a:r>
          </a:p>
        </p:txBody>
      </p:sp>
      <p:sp>
        <p:nvSpPr>
          <p:cNvPr id="46088" name="Text Box 8">
            <a:extLst>
              <a:ext uri="{FF2B5EF4-FFF2-40B4-BE49-F238E27FC236}">
                <a16:creationId xmlns:a16="http://schemas.microsoft.com/office/drawing/2014/main" id="{AF7015BD-D477-4751-B882-DFD20632CB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99275" y="3740151"/>
            <a:ext cx="4635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 eaLnBrk="0" hangingPunct="0"/>
            <a:r>
              <a:rPr lang="en-US" altLang="en-US">
                <a:latin typeface="Times New Roman" panose="02020603050405020304" pitchFamily="18" charset="0"/>
              </a:rPr>
              <a:t>No</a:t>
            </a:r>
          </a:p>
        </p:txBody>
      </p:sp>
      <p:sp>
        <p:nvSpPr>
          <p:cNvPr id="46089" name="Rectangle 9">
            <a:extLst>
              <a:ext uri="{FF2B5EF4-FFF2-40B4-BE49-F238E27FC236}">
                <a16:creationId xmlns:a16="http://schemas.microsoft.com/office/drawing/2014/main" id="{8F0C6F74-5E73-48FF-807E-F9C0ECD630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67201" y="4349751"/>
            <a:ext cx="936625" cy="341313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 altLang="en-US">
                <a:latin typeface="Times New Roman" panose="02020603050405020304" pitchFamily="18" charset="0"/>
              </a:rPr>
              <a:t>Node N1</a:t>
            </a:r>
          </a:p>
        </p:txBody>
      </p:sp>
      <p:sp>
        <p:nvSpPr>
          <p:cNvPr id="46090" name="Rectangle 10">
            <a:extLst>
              <a:ext uri="{FF2B5EF4-FFF2-40B4-BE49-F238E27FC236}">
                <a16:creationId xmlns:a16="http://schemas.microsoft.com/office/drawing/2014/main" id="{8D88A3F2-4892-4D22-A501-B3EFEE427A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54776" y="4349751"/>
            <a:ext cx="936625" cy="341313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 altLang="en-US">
                <a:latin typeface="Times New Roman" panose="02020603050405020304" pitchFamily="18" charset="0"/>
              </a:rPr>
              <a:t>Node N2</a:t>
            </a:r>
          </a:p>
        </p:txBody>
      </p:sp>
      <p:graphicFrame>
        <p:nvGraphicFramePr>
          <p:cNvPr id="46091" name="Object 11">
            <a:extLst>
              <a:ext uri="{FF2B5EF4-FFF2-40B4-BE49-F238E27FC236}">
                <a16:creationId xmlns:a16="http://schemas.microsoft.com/office/drawing/2014/main" id="{249C6483-AAD4-483E-9301-2205010FAA4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153400" y="2895600"/>
          <a:ext cx="1981200" cy="179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5" name="Document" r:id="rId3" imgW="3177000" imgH="3053520" progId="Word.Document.8">
                  <p:embed/>
                </p:oleObj>
              </mc:Choice>
              <mc:Fallback>
                <p:oleObj name="Document" r:id="rId3" imgW="3177000" imgH="3053520" progId="Word.Document.8">
                  <p:embed/>
                  <p:pic>
                    <p:nvPicPr>
                      <p:cNvPr id="46091" name="Object 11">
                        <a:extLst>
                          <a:ext uri="{FF2B5EF4-FFF2-40B4-BE49-F238E27FC236}">
                            <a16:creationId xmlns:a16="http://schemas.microsoft.com/office/drawing/2014/main" id="{249C6483-AAD4-483E-9301-2205010FAA4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53400" y="2895600"/>
                        <a:ext cx="1981200" cy="1790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092" name="Object 12">
            <a:extLst>
              <a:ext uri="{FF2B5EF4-FFF2-40B4-BE49-F238E27FC236}">
                <a16:creationId xmlns:a16="http://schemas.microsoft.com/office/drawing/2014/main" id="{AE280A77-5459-4F2D-BBEE-231F2CF67BC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7545929"/>
              </p:ext>
            </p:extLst>
          </p:nvPr>
        </p:nvGraphicFramePr>
        <p:xfrm>
          <a:off x="4881563" y="4959350"/>
          <a:ext cx="1860550" cy="1441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6" name="Document" r:id="rId5" imgW="3270809" imgH="2552498" progId="Word.Document.8">
                  <p:embed/>
                </p:oleObj>
              </mc:Choice>
              <mc:Fallback>
                <p:oleObj name="Document" r:id="rId5" imgW="3270809" imgH="2552498" progId="Word.Document.8">
                  <p:embed/>
                  <p:pic>
                    <p:nvPicPr>
                      <p:cNvPr id="46092" name="Object 12">
                        <a:extLst>
                          <a:ext uri="{FF2B5EF4-FFF2-40B4-BE49-F238E27FC236}">
                            <a16:creationId xmlns:a16="http://schemas.microsoft.com/office/drawing/2014/main" id="{AE280A77-5459-4F2D-BBEE-231F2CF67BC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81563" y="4959350"/>
                        <a:ext cx="1860550" cy="1441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6093" name="Text Box 13">
            <a:extLst>
              <a:ext uri="{FF2B5EF4-FFF2-40B4-BE49-F238E27FC236}">
                <a16:creationId xmlns:a16="http://schemas.microsoft.com/office/drawing/2014/main" id="{BDE5FB1F-2D41-4B8B-8945-DD291D2C2C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4495801"/>
            <a:ext cx="2438400" cy="2073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altLang="en-US" sz="2000" b="1" dirty="0"/>
              <a:t>Gini(N1) </a:t>
            </a:r>
            <a:br>
              <a:rPr lang="en-US" altLang="en-US" sz="2000" b="1" dirty="0"/>
            </a:br>
            <a:r>
              <a:rPr lang="en-US" altLang="en-US" sz="2000" b="1" dirty="0"/>
              <a:t>= 1 – (5/7)</a:t>
            </a:r>
            <a:r>
              <a:rPr lang="en-US" altLang="en-US" sz="2000" b="1" baseline="30000" dirty="0"/>
              <a:t>2 </a:t>
            </a:r>
            <a:r>
              <a:rPr lang="en-US" altLang="en-US" sz="2000" b="1" dirty="0"/>
              <a:t>– (2/7)</a:t>
            </a:r>
            <a:r>
              <a:rPr lang="en-US" altLang="en-US" sz="2000" b="1" baseline="30000" dirty="0"/>
              <a:t>2</a:t>
            </a:r>
            <a:r>
              <a:rPr lang="en-US" altLang="en-US" sz="2000" b="1" dirty="0"/>
              <a:t> </a:t>
            </a:r>
            <a:br>
              <a:rPr lang="en-US" altLang="en-US" sz="2000" b="1" dirty="0"/>
            </a:br>
            <a:r>
              <a:rPr lang="en-US" altLang="en-US" sz="2000" b="1" dirty="0"/>
              <a:t>= 0.408 </a:t>
            </a:r>
          </a:p>
          <a:p>
            <a:pPr eaLnBrk="0" hangingPunct="0">
              <a:spcBef>
                <a:spcPct val="50000"/>
              </a:spcBef>
            </a:pPr>
            <a:r>
              <a:rPr lang="en-US" altLang="en-US" sz="2000" b="1" dirty="0"/>
              <a:t>Gini(N2) </a:t>
            </a:r>
            <a:br>
              <a:rPr lang="en-US" altLang="en-US" sz="2000" b="1" dirty="0"/>
            </a:br>
            <a:r>
              <a:rPr lang="en-US" altLang="en-US" sz="2000" b="1" dirty="0"/>
              <a:t>= 1 – (1/5)</a:t>
            </a:r>
            <a:r>
              <a:rPr lang="en-US" altLang="en-US" sz="2000" b="1" baseline="30000" dirty="0"/>
              <a:t>2 </a:t>
            </a:r>
            <a:r>
              <a:rPr lang="en-US" altLang="en-US" sz="2000" b="1" dirty="0"/>
              <a:t>– (4/5)</a:t>
            </a:r>
            <a:r>
              <a:rPr lang="en-US" altLang="en-US" sz="2000" b="1" baseline="30000" dirty="0"/>
              <a:t>2</a:t>
            </a:r>
            <a:r>
              <a:rPr lang="en-US" altLang="en-US" sz="2000" b="1" dirty="0"/>
              <a:t> </a:t>
            </a:r>
            <a:br>
              <a:rPr lang="en-US" altLang="en-US" sz="2000" b="1" dirty="0"/>
            </a:br>
            <a:r>
              <a:rPr lang="en-US" altLang="en-US" sz="2000" b="1" dirty="0"/>
              <a:t>= 0.32</a:t>
            </a:r>
          </a:p>
        </p:txBody>
      </p:sp>
      <p:sp>
        <p:nvSpPr>
          <p:cNvPr id="46094" name="Text Box 14">
            <a:extLst>
              <a:ext uri="{FF2B5EF4-FFF2-40B4-BE49-F238E27FC236}">
                <a16:creationId xmlns:a16="http://schemas.microsoft.com/office/drawing/2014/main" id="{AC4D69EC-BD23-4F2F-9E7E-D1251E20A7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43800" y="4953001"/>
            <a:ext cx="2438400" cy="1311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altLang="en-US" sz="2000" b="1" dirty="0"/>
              <a:t>Gini(Children) </a:t>
            </a:r>
            <a:br>
              <a:rPr lang="en-US" altLang="en-US" sz="2000" b="1" dirty="0"/>
            </a:br>
            <a:r>
              <a:rPr lang="en-US" altLang="en-US" sz="2000" b="1" dirty="0"/>
              <a:t>= 7/12 * 0.408 + </a:t>
            </a:r>
            <a:br>
              <a:rPr lang="en-US" altLang="en-US" sz="2000" b="1" dirty="0"/>
            </a:br>
            <a:r>
              <a:rPr lang="en-US" altLang="en-US" sz="2000" b="1" dirty="0"/>
              <a:t>   5/12 * 0.32</a:t>
            </a:r>
            <a:br>
              <a:rPr lang="en-US" altLang="en-US" sz="2000" b="1" dirty="0"/>
            </a:br>
            <a:r>
              <a:rPr lang="en-US" altLang="en-US" sz="2000" b="1" dirty="0"/>
              <a:t>= 0.371</a:t>
            </a:r>
          </a:p>
        </p:txBody>
      </p:sp>
      <p:graphicFrame>
        <p:nvGraphicFramePr>
          <p:cNvPr id="2" name="Object 4">
            <a:extLst>
              <a:ext uri="{FF2B5EF4-FFF2-40B4-BE49-F238E27FC236}">
                <a16:creationId xmlns:a16="http://schemas.microsoft.com/office/drawing/2014/main" id="{3706CA03-E8C4-4311-82AB-046D17E554A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95393954"/>
              </p:ext>
            </p:extLst>
          </p:nvPr>
        </p:nvGraphicFramePr>
        <p:xfrm>
          <a:off x="7693855" y="1114426"/>
          <a:ext cx="3886200" cy="1104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7" name="Equation" r:id="rId7" imgW="1511280" imgH="431640" progId="Equation.3">
                  <p:embed/>
                </p:oleObj>
              </mc:Choice>
              <mc:Fallback>
                <p:oleObj name="Equation" r:id="rId7" imgW="1511280" imgH="431640" progId="Equation.3">
                  <p:embed/>
                  <p:pic>
                    <p:nvPicPr>
                      <p:cNvPr id="45060" name="Object 4">
                        <a:extLst>
                          <a:ext uri="{FF2B5EF4-FFF2-40B4-BE49-F238E27FC236}">
                            <a16:creationId xmlns:a16="http://schemas.microsoft.com/office/drawing/2014/main" id="{20DCAA7C-CE60-43F1-B9AC-FCF86AD7AE7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93855" y="1114426"/>
                        <a:ext cx="3886200" cy="1104900"/>
                      </a:xfrm>
                      <a:prstGeom prst="rect">
                        <a:avLst/>
                      </a:prstGeom>
                      <a:solidFill>
                        <a:srgbClr val="FFFFCC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093" grpId="0"/>
      <p:bldP spid="46094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>
            <a:extLst>
              <a:ext uri="{FF2B5EF4-FFF2-40B4-BE49-F238E27FC236}">
                <a16:creationId xmlns:a16="http://schemas.microsoft.com/office/drawing/2014/main" id="{530C12F6-B470-44D2-8FFD-A694486BF57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13028" y="414337"/>
            <a:ext cx="10061222" cy="533400"/>
          </a:xfrm>
        </p:spPr>
        <p:txBody>
          <a:bodyPr>
            <a:normAutofit fontScale="90000"/>
          </a:bodyPr>
          <a:lstStyle/>
          <a:p>
            <a:r>
              <a:rPr lang="en-US" altLang="en-US" sz="4000" dirty="0"/>
              <a:t>Categorical Attributes: Computing Gini Index</a:t>
            </a:r>
          </a:p>
        </p:txBody>
      </p:sp>
      <p:sp>
        <p:nvSpPr>
          <p:cNvPr id="47107" name="Rectangle 3">
            <a:extLst>
              <a:ext uri="{FF2B5EF4-FFF2-40B4-BE49-F238E27FC236}">
                <a16:creationId xmlns:a16="http://schemas.microsoft.com/office/drawing/2014/main" id="{99322562-CE4D-441C-8F37-28C2356FABC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z="2400"/>
              <a:t>For each distinct value, gather counts for each class in the dataset</a:t>
            </a:r>
          </a:p>
          <a:p>
            <a:r>
              <a:rPr lang="en-US" altLang="en-US" sz="2400"/>
              <a:t>Use the count matrix to make decisions</a:t>
            </a:r>
          </a:p>
        </p:txBody>
      </p:sp>
      <p:graphicFrame>
        <p:nvGraphicFramePr>
          <p:cNvPr id="47108" name="Object 4">
            <a:extLst>
              <a:ext uri="{FF2B5EF4-FFF2-40B4-BE49-F238E27FC236}">
                <a16:creationId xmlns:a16="http://schemas.microsoft.com/office/drawing/2014/main" id="{234E69B4-9D51-4742-8CF9-A4326DFBFA2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410200" y="3810001"/>
          <a:ext cx="2609850" cy="176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6" name="Document" r:id="rId3" imgW="5848560" imgH="4005360" progId="Word.Document.8">
                  <p:embed/>
                </p:oleObj>
              </mc:Choice>
              <mc:Fallback>
                <p:oleObj name="Document" r:id="rId3" imgW="5848560" imgH="4005360" progId="Word.Document.8">
                  <p:embed/>
                  <p:pic>
                    <p:nvPicPr>
                      <p:cNvPr id="47108" name="Object 4">
                        <a:extLst>
                          <a:ext uri="{FF2B5EF4-FFF2-40B4-BE49-F238E27FC236}">
                            <a16:creationId xmlns:a16="http://schemas.microsoft.com/office/drawing/2014/main" id="{234E69B4-9D51-4742-8CF9-A4326DFBFA2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10200" y="3810001"/>
                        <a:ext cx="2609850" cy="1768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109" name="Object 5">
            <a:extLst>
              <a:ext uri="{FF2B5EF4-FFF2-40B4-BE49-F238E27FC236}">
                <a16:creationId xmlns:a16="http://schemas.microsoft.com/office/drawing/2014/main" id="{6A3E0113-0105-4192-B479-AAF1DDA439F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905750" y="3810001"/>
          <a:ext cx="2609850" cy="176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7" name="Document" r:id="rId5" imgW="5848560" imgH="4005360" progId="Word.Document.8">
                  <p:embed/>
                </p:oleObj>
              </mc:Choice>
              <mc:Fallback>
                <p:oleObj name="Document" r:id="rId5" imgW="5848560" imgH="4005360" progId="Word.Document.8">
                  <p:embed/>
                  <p:pic>
                    <p:nvPicPr>
                      <p:cNvPr id="47109" name="Object 5">
                        <a:extLst>
                          <a:ext uri="{FF2B5EF4-FFF2-40B4-BE49-F238E27FC236}">
                            <a16:creationId xmlns:a16="http://schemas.microsoft.com/office/drawing/2014/main" id="{6A3E0113-0105-4192-B479-AAF1DDA439F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05750" y="3810001"/>
                        <a:ext cx="2609850" cy="1768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110" name="Object 6">
            <a:extLst>
              <a:ext uri="{FF2B5EF4-FFF2-40B4-BE49-F238E27FC236}">
                <a16:creationId xmlns:a16="http://schemas.microsoft.com/office/drawing/2014/main" id="{C5FD33E9-6853-48B8-882C-0E590D391F3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828800" y="3810000"/>
          <a:ext cx="2744788" cy="152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8" name="Document" r:id="rId7" imgW="6205680" imgH="3191040" progId="Word.Document.8">
                  <p:embed/>
                </p:oleObj>
              </mc:Choice>
              <mc:Fallback>
                <p:oleObj name="Document" r:id="rId7" imgW="6205680" imgH="3191040" progId="Word.Document.8">
                  <p:embed/>
                  <p:pic>
                    <p:nvPicPr>
                      <p:cNvPr id="47110" name="Object 6">
                        <a:extLst>
                          <a:ext uri="{FF2B5EF4-FFF2-40B4-BE49-F238E27FC236}">
                            <a16:creationId xmlns:a16="http://schemas.microsoft.com/office/drawing/2014/main" id="{C5FD33E9-6853-48B8-882C-0E590D391F3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28800" y="3810000"/>
                        <a:ext cx="2744788" cy="1524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7111" name="Line 7">
            <a:extLst>
              <a:ext uri="{FF2B5EF4-FFF2-40B4-BE49-F238E27FC236}">
                <a16:creationId xmlns:a16="http://schemas.microsoft.com/office/drawing/2014/main" id="{6C77143F-FCA7-4B15-BD87-95C7CB705AA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105400" y="2971800"/>
            <a:ext cx="1588" cy="2438400"/>
          </a:xfrm>
          <a:prstGeom prst="line">
            <a:avLst/>
          </a:prstGeom>
          <a:noFill/>
          <a:ln w="38100">
            <a:solidFill>
              <a:schemeClr val="tx2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47112" name="Text Box 8">
            <a:extLst>
              <a:ext uri="{FF2B5EF4-FFF2-40B4-BE49-F238E27FC236}">
                <a16:creationId xmlns:a16="http://schemas.microsoft.com/office/drawing/2014/main" id="{9B134450-F3AD-448E-AC7F-C7A6F41302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39988" y="2868614"/>
            <a:ext cx="1752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en-US" sz="2000">
                <a:latin typeface="Times New Roman" panose="02020603050405020304" pitchFamily="18" charset="0"/>
              </a:rPr>
              <a:t>Multi-way split</a:t>
            </a:r>
          </a:p>
        </p:txBody>
      </p:sp>
      <p:sp>
        <p:nvSpPr>
          <p:cNvPr id="47113" name="Text Box 9">
            <a:extLst>
              <a:ext uri="{FF2B5EF4-FFF2-40B4-BE49-F238E27FC236}">
                <a16:creationId xmlns:a16="http://schemas.microsoft.com/office/drawing/2014/main" id="{9B0DAEC0-A250-4928-B718-A3E23960D7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43639" y="2868614"/>
            <a:ext cx="3138487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/>
            <a:r>
              <a:rPr lang="en-US" altLang="en-US" sz="2000">
                <a:latin typeface="Times New Roman" panose="02020603050405020304" pitchFamily="18" charset="0"/>
              </a:rPr>
              <a:t>Two-way split </a:t>
            </a:r>
          </a:p>
          <a:p>
            <a:pPr algn="ctr" eaLnBrk="0" hangingPunct="0"/>
            <a:r>
              <a:rPr lang="en-US" altLang="en-US" sz="2000">
                <a:latin typeface="Times New Roman" panose="02020603050405020304" pitchFamily="18" charset="0"/>
              </a:rPr>
              <a:t>(find best partition of values)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>
            <a:extLst>
              <a:ext uri="{FF2B5EF4-FFF2-40B4-BE49-F238E27FC236}">
                <a16:creationId xmlns:a16="http://schemas.microsoft.com/office/drawing/2014/main" id="{2BA55DEF-628E-472F-8943-F74770F5E61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62378" y="333023"/>
            <a:ext cx="9781822" cy="716843"/>
          </a:xfrm>
        </p:spPr>
        <p:txBody>
          <a:bodyPr>
            <a:normAutofit fontScale="90000"/>
          </a:bodyPr>
          <a:lstStyle/>
          <a:p>
            <a:r>
              <a:rPr lang="en-US" altLang="en-US" sz="4000" dirty="0"/>
              <a:t>Alternative Splitting Criteria based on INFO</a:t>
            </a:r>
            <a:endParaRPr lang="en-US" altLang="en-US" dirty="0"/>
          </a:p>
        </p:txBody>
      </p:sp>
      <p:sp>
        <p:nvSpPr>
          <p:cNvPr id="50179" name="Rectangle 3">
            <a:extLst>
              <a:ext uri="{FF2B5EF4-FFF2-40B4-BE49-F238E27FC236}">
                <a16:creationId xmlns:a16="http://schemas.microsoft.com/office/drawing/2014/main" id="{92FCF882-3512-4858-8477-38378867DCD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676400" y="1447800"/>
            <a:ext cx="8763000" cy="5181600"/>
          </a:xfrm>
        </p:spPr>
        <p:txBody>
          <a:bodyPr/>
          <a:lstStyle/>
          <a:p>
            <a:r>
              <a:rPr lang="en-US" altLang="en-US" dirty="0"/>
              <a:t>Entropy at a given node t:</a:t>
            </a:r>
          </a:p>
          <a:p>
            <a:pPr lvl="1"/>
            <a:endParaRPr lang="en-US" altLang="en-US" dirty="0"/>
          </a:p>
          <a:p>
            <a:pPr lvl="4"/>
            <a:endParaRPr lang="en-US" altLang="en-US" dirty="0"/>
          </a:p>
          <a:p>
            <a:pPr marL="1085850" lvl="2">
              <a:buNone/>
            </a:pPr>
            <a:endParaRPr lang="en-US" altLang="en-US" sz="1800" dirty="0"/>
          </a:p>
          <a:p>
            <a:pPr marL="1085850" lvl="2">
              <a:buNone/>
            </a:pPr>
            <a:r>
              <a:rPr lang="en-US" altLang="en-US" sz="1800" dirty="0"/>
              <a:t>(NOTE: </a:t>
            </a:r>
            <a:r>
              <a:rPr lang="en-US" altLang="en-US" sz="1800" i="1" dirty="0">
                <a:latin typeface="Times New Roman" panose="02020603050405020304" pitchFamily="18" charset="0"/>
              </a:rPr>
              <a:t>p( j | t) </a:t>
            </a:r>
            <a:r>
              <a:rPr lang="en-US" altLang="en-US" sz="1800" dirty="0"/>
              <a:t>is the relative frequency of class j at node t).</a:t>
            </a:r>
          </a:p>
          <a:p>
            <a:pPr marL="1085850" lvl="2">
              <a:buNone/>
            </a:pPr>
            <a:endParaRPr lang="en-US" altLang="en-US" dirty="0"/>
          </a:p>
          <a:p>
            <a:pPr lvl="1"/>
            <a:r>
              <a:rPr lang="en-US" altLang="en-US" dirty="0"/>
              <a:t>Measures homogeneity of a node. </a:t>
            </a:r>
          </a:p>
          <a:p>
            <a:pPr marL="1085850" lvl="2"/>
            <a:r>
              <a:rPr lang="en-US" altLang="en-US" dirty="0"/>
              <a:t>Maximum (log </a:t>
            </a:r>
            <a:r>
              <a:rPr lang="en-US" altLang="en-US" dirty="0" err="1"/>
              <a:t>n</a:t>
            </a:r>
            <a:r>
              <a:rPr lang="en-US" altLang="en-US" baseline="-25000" dirty="0" err="1"/>
              <a:t>c</a:t>
            </a:r>
            <a:r>
              <a:rPr lang="en-US" altLang="en-US" dirty="0"/>
              <a:t>) when records are equally distributed among all classes implying least information</a:t>
            </a:r>
          </a:p>
          <a:p>
            <a:pPr marL="1085850" lvl="2"/>
            <a:r>
              <a:rPr lang="en-US" altLang="en-US" dirty="0"/>
              <a:t>Minimum (0.0) when all records belong to one class, implying most information</a:t>
            </a:r>
          </a:p>
          <a:p>
            <a:pPr lvl="1"/>
            <a:r>
              <a:rPr lang="en-US" altLang="en-US" dirty="0"/>
              <a:t>Entropy based computations are similar to the GINI index computations</a:t>
            </a:r>
          </a:p>
        </p:txBody>
      </p:sp>
      <p:graphicFrame>
        <p:nvGraphicFramePr>
          <p:cNvPr id="50180" name="Object 4">
            <a:extLst>
              <a:ext uri="{FF2B5EF4-FFF2-40B4-BE49-F238E27FC236}">
                <a16:creationId xmlns:a16="http://schemas.microsoft.com/office/drawing/2014/main" id="{536EE2DA-B760-4A84-8F62-2F08EFDDE2B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581400" y="1931988"/>
          <a:ext cx="5803900" cy="615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70" name="Equation" r:id="rId3" imgW="4165560" imgH="444240" progId="Equation.3">
                  <p:embed/>
                </p:oleObj>
              </mc:Choice>
              <mc:Fallback>
                <p:oleObj name="Equation" r:id="rId3" imgW="4165560" imgH="444240" progId="Equation.3">
                  <p:embed/>
                  <p:pic>
                    <p:nvPicPr>
                      <p:cNvPr id="50180" name="Object 4">
                        <a:extLst>
                          <a:ext uri="{FF2B5EF4-FFF2-40B4-BE49-F238E27FC236}">
                            <a16:creationId xmlns:a16="http://schemas.microsoft.com/office/drawing/2014/main" id="{536EE2DA-B760-4A84-8F62-2F08EFDDE2B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81400" y="1931988"/>
                        <a:ext cx="5803900" cy="615950"/>
                      </a:xfrm>
                      <a:prstGeom prst="rect">
                        <a:avLst/>
                      </a:prstGeom>
                      <a:solidFill>
                        <a:srgbClr val="FFFFCC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>
            <a:extLst>
              <a:ext uri="{FF2B5EF4-FFF2-40B4-BE49-F238E27FC236}">
                <a16:creationId xmlns:a16="http://schemas.microsoft.com/office/drawing/2014/main" id="{DD0EC119-45D3-4988-8BC8-797138EDF7D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Examples for computing Entropy</a:t>
            </a:r>
          </a:p>
        </p:txBody>
      </p:sp>
      <p:graphicFrame>
        <p:nvGraphicFramePr>
          <p:cNvPr id="51203" name="Object 3">
            <a:extLst>
              <a:ext uri="{FF2B5EF4-FFF2-40B4-BE49-F238E27FC236}">
                <a16:creationId xmlns:a16="http://schemas.microsoft.com/office/drawing/2014/main" id="{D7841FCC-BADA-43B6-BD1C-AFC331C715A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828800" y="2339976"/>
          <a:ext cx="2362200" cy="936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10" name="Document" r:id="rId3" imgW="3239280" imgH="1357560" progId="Word.Document.8">
                  <p:embed/>
                </p:oleObj>
              </mc:Choice>
              <mc:Fallback>
                <p:oleObj name="Document" r:id="rId3" imgW="3239280" imgH="1357560" progId="Word.Document.8">
                  <p:embed/>
                  <p:pic>
                    <p:nvPicPr>
                      <p:cNvPr id="51203" name="Object 3">
                        <a:extLst>
                          <a:ext uri="{FF2B5EF4-FFF2-40B4-BE49-F238E27FC236}">
                            <a16:creationId xmlns:a16="http://schemas.microsoft.com/office/drawing/2014/main" id="{D7841FCC-BADA-43B6-BD1C-AFC331C715A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28800" y="2339976"/>
                        <a:ext cx="2362200" cy="936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4" name="Object 4">
            <a:extLst>
              <a:ext uri="{FF2B5EF4-FFF2-40B4-BE49-F238E27FC236}">
                <a16:creationId xmlns:a16="http://schemas.microsoft.com/office/drawing/2014/main" id="{413E2154-F159-4B8E-9D1F-97FDC6D51C9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905000" y="5181601"/>
          <a:ext cx="2286000" cy="938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11" name="Document" r:id="rId5" imgW="3239280" imgH="1381680" progId="Word.Document.8">
                  <p:embed/>
                </p:oleObj>
              </mc:Choice>
              <mc:Fallback>
                <p:oleObj name="Document" r:id="rId5" imgW="3239280" imgH="1381680" progId="Word.Document.8">
                  <p:embed/>
                  <p:pic>
                    <p:nvPicPr>
                      <p:cNvPr id="51204" name="Object 4">
                        <a:extLst>
                          <a:ext uri="{FF2B5EF4-FFF2-40B4-BE49-F238E27FC236}">
                            <a16:creationId xmlns:a16="http://schemas.microsoft.com/office/drawing/2014/main" id="{413E2154-F159-4B8E-9D1F-97FDC6D51C9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5000" y="5181601"/>
                        <a:ext cx="2286000" cy="9382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5" name="Object 5">
            <a:extLst>
              <a:ext uri="{FF2B5EF4-FFF2-40B4-BE49-F238E27FC236}">
                <a16:creationId xmlns:a16="http://schemas.microsoft.com/office/drawing/2014/main" id="{90EFCE75-0C04-460F-90A1-550497CF081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905000" y="3817938"/>
          <a:ext cx="2286000" cy="906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12" name="Document" r:id="rId7" imgW="3239280" imgH="1357560" progId="Word.Document.8">
                  <p:embed/>
                </p:oleObj>
              </mc:Choice>
              <mc:Fallback>
                <p:oleObj name="Document" r:id="rId7" imgW="3239280" imgH="1357560" progId="Word.Document.8">
                  <p:embed/>
                  <p:pic>
                    <p:nvPicPr>
                      <p:cNvPr id="51205" name="Object 5">
                        <a:extLst>
                          <a:ext uri="{FF2B5EF4-FFF2-40B4-BE49-F238E27FC236}">
                            <a16:creationId xmlns:a16="http://schemas.microsoft.com/office/drawing/2014/main" id="{90EFCE75-0C04-460F-90A1-550497CF081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5000" y="3817938"/>
                        <a:ext cx="2286000" cy="906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206" name="Text Box 6">
            <a:extLst>
              <a:ext uri="{FF2B5EF4-FFF2-40B4-BE49-F238E27FC236}">
                <a16:creationId xmlns:a16="http://schemas.microsoft.com/office/drawing/2014/main" id="{129F1DCA-3BD4-47FE-B6AD-B56725DEB7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19600" y="2339976"/>
            <a:ext cx="5943600" cy="854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altLang="en-US" sz="2000" b="1" dirty="0"/>
              <a:t>P(C1) = 0/6 = 0     P(C2) = 6/6 = 1</a:t>
            </a:r>
          </a:p>
          <a:p>
            <a:pPr eaLnBrk="0" hangingPunct="0">
              <a:spcBef>
                <a:spcPct val="50000"/>
              </a:spcBef>
            </a:pPr>
            <a:r>
              <a:rPr lang="en-US" altLang="en-US" sz="2000" b="1" dirty="0"/>
              <a:t>Entropy = – 0 log 0</a:t>
            </a:r>
            <a:r>
              <a:rPr lang="en-US" altLang="en-US" sz="2000" b="1" baseline="30000" dirty="0"/>
              <a:t> </a:t>
            </a:r>
            <a:r>
              <a:rPr lang="en-US" altLang="en-US" sz="2000" b="1" dirty="0"/>
              <a:t>– 1 log 1 = – 0 – 0 = 0 </a:t>
            </a:r>
          </a:p>
        </p:txBody>
      </p:sp>
      <p:sp>
        <p:nvSpPr>
          <p:cNvPr id="51207" name="Text Box 7">
            <a:extLst>
              <a:ext uri="{FF2B5EF4-FFF2-40B4-BE49-F238E27FC236}">
                <a16:creationId xmlns:a16="http://schemas.microsoft.com/office/drawing/2014/main" id="{DB421547-EF5A-4FF7-89A2-483CBDC7ED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95800" y="3733801"/>
            <a:ext cx="6172200" cy="854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altLang="en-US" sz="2000" b="1" dirty="0"/>
              <a:t>P(C1) = 1/6          P(C2) = 5/6</a:t>
            </a:r>
          </a:p>
          <a:p>
            <a:pPr eaLnBrk="0" hangingPunct="0">
              <a:spcBef>
                <a:spcPct val="50000"/>
              </a:spcBef>
            </a:pPr>
            <a:r>
              <a:rPr lang="en-US" altLang="en-US" sz="2000" b="1" dirty="0"/>
              <a:t>Entropy = – (1/6) log</a:t>
            </a:r>
            <a:r>
              <a:rPr lang="en-US" altLang="en-US" sz="2000" b="1" baseline="-25000" dirty="0"/>
              <a:t>2</a:t>
            </a:r>
            <a:r>
              <a:rPr lang="en-US" altLang="en-US" sz="2000" b="1" dirty="0"/>
              <a:t> (1/6)</a:t>
            </a:r>
            <a:r>
              <a:rPr lang="en-US" altLang="en-US" sz="2000" b="1" baseline="30000" dirty="0"/>
              <a:t> </a:t>
            </a:r>
            <a:r>
              <a:rPr lang="en-US" altLang="en-US" sz="2000" b="1" dirty="0"/>
              <a:t>– (5/6) log</a:t>
            </a:r>
            <a:r>
              <a:rPr lang="en-US" altLang="en-US" sz="2000" b="1" baseline="-25000" dirty="0"/>
              <a:t>2</a:t>
            </a:r>
            <a:r>
              <a:rPr lang="en-US" altLang="en-US" sz="2000" b="1" dirty="0"/>
              <a:t> (1/6) = 0.65</a:t>
            </a:r>
          </a:p>
        </p:txBody>
      </p:sp>
      <p:sp>
        <p:nvSpPr>
          <p:cNvPr id="51208" name="Text Box 8">
            <a:extLst>
              <a:ext uri="{FF2B5EF4-FFF2-40B4-BE49-F238E27FC236}">
                <a16:creationId xmlns:a16="http://schemas.microsoft.com/office/drawing/2014/main" id="{65FD82CC-903E-449C-86B5-B1C899D0F8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95800" y="5105401"/>
            <a:ext cx="6172200" cy="854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altLang="en-US" sz="2000" b="1" dirty="0"/>
              <a:t>P(C1) = 2/6          P(C2) = 4/6</a:t>
            </a:r>
          </a:p>
          <a:p>
            <a:pPr eaLnBrk="0" hangingPunct="0">
              <a:spcBef>
                <a:spcPct val="50000"/>
              </a:spcBef>
            </a:pPr>
            <a:r>
              <a:rPr lang="en-US" altLang="en-US" sz="2000" b="1" dirty="0"/>
              <a:t>Entropy = – (2/6) log</a:t>
            </a:r>
            <a:r>
              <a:rPr lang="en-US" altLang="en-US" sz="2000" b="1" baseline="-25000" dirty="0"/>
              <a:t>2</a:t>
            </a:r>
            <a:r>
              <a:rPr lang="en-US" altLang="en-US" sz="2000" b="1" dirty="0"/>
              <a:t> (2/6)</a:t>
            </a:r>
            <a:r>
              <a:rPr lang="en-US" altLang="en-US" sz="2000" b="1" baseline="30000" dirty="0"/>
              <a:t> </a:t>
            </a:r>
            <a:r>
              <a:rPr lang="en-US" altLang="en-US" sz="2000" b="1" dirty="0"/>
              <a:t>– (4/6) log</a:t>
            </a:r>
            <a:r>
              <a:rPr lang="en-US" altLang="en-US" sz="2000" b="1" baseline="-25000" dirty="0"/>
              <a:t>2</a:t>
            </a:r>
            <a:r>
              <a:rPr lang="en-US" altLang="en-US" sz="2000" b="1" dirty="0"/>
              <a:t> (4/6) = 0.92</a:t>
            </a:r>
          </a:p>
        </p:txBody>
      </p:sp>
      <p:graphicFrame>
        <p:nvGraphicFramePr>
          <p:cNvPr id="51209" name="Object 9">
            <a:extLst>
              <a:ext uri="{FF2B5EF4-FFF2-40B4-BE49-F238E27FC236}">
                <a16:creationId xmlns:a16="http://schemas.microsoft.com/office/drawing/2014/main" id="{06E1A414-5125-4F37-A15B-CD37EE67E9A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282950" y="1524000"/>
          <a:ext cx="5945188" cy="615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13" name="Equation" r:id="rId9" imgW="4267080" imgH="444240" progId="Equation.3">
                  <p:embed/>
                </p:oleObj>
              </mc:Choice>
              <mc:Fallback>
                <p:oleObj name="Equation" r:id="rId9" imgW="4267080" imgH="444240" progId="Equation.3">
                  <p:embed/>
                  <p:pic>
                    <p:nvPicPr>
                      <p:cNvPr id="51209" name="Object 9">
                        <a:extLst>
                          <a:ext uri="{FF2B5EF4-FFF2-40B4-BE49-F238E27FC236}">
                            <a16:creationId xmlns:a16="http://schemas.microsoft.com/office/drawing/2014/main" id="{06E1A414-5125-4F37-A15B-CD37EE67E9A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82950" y="1524000"/>
                        <a:ext cx="5945188" cy="615950"/>
                      </a:xfrm>
                      <a:prstGeom prst="rect">
                        <a:avLst/>
                      </a:prstGeom>
                      <a:solidFill>
                        <a:srgbClr val="FFFFCC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06" grpId="0"/>
      <p:bldP spid="51207" grpId="0"/>
      <p:bldP spid="51208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>
            <a:extLst>
              <a:ext uri="{FF2B5EF4-FFF2-40B4-BE49-F238E27FC236}">
                <a16:creationId xmlns:a16="http://schemas.microsoft.com/office/drawing/2014/main" id="{735D23D7-AE1A-43B6-815F-F6319D388E7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000"/>
              <a:t>Splitting Based on INFO...</a:t>
            </a:r>
            <a:endParaRPr lang="en-US" altLang="en-US"/>
          </a:p>
        </p:txBody>
      </p:sp>
      <p:sp>
        <p:nvSpPr>
          <p:cNvPr id="52227" name="Rectangle 3">
            <a:extLst>
              <a:ext uri="{FF2B5EF4-FFF2-40B4-BE49-F238E27FC236}">
                <a16:creationId xmlns:a16="http://schemas.microsoft.com/office/drawing/2014/main" id="{63D5DED3-E568-49A9-9003-0DD267930BE8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1905000" y="1447800"/>
            <a:ext cx="8382000" cy="4953000"/>
          </a:xfrm>
        </p:spPr>
        <p:txBody>
          <a:bodyPr/>
          <a:lstStyle/>
          <a:p>
            <a:r>
              <a:rPr lang="en-US" altLang="en-US" sz="2400" dirty="0"/>
              <a:t>Information Gain: </a:t>
            </a:r>
          </a:p>
          <a:p>
            <a:pPr lvl="1"/>
            <a:endParaRPr lang="en-US" altLang="en-US" sz="2000" dirty="0"/>
          </a:p>
          <a:p>
            <a:pPr marL="1146175" lvl="2">
              <a:buNone/>
            </a:pPr>
            <a:endParaRPr lang="en-US" altLang="en-US" sz="1800" dirty="0"/>
          </a:p>
          <a:p>
            <a:pPr marL="1146175" lvl="2">
              <a:buNone/>
            </a:pPr>
            <a:endParaRPr lang="en-US" altLang="en-US" sz="1800" dirty="0"/>
          </a:p>
          <a:p>
            <a:pPr marL="1146175" lvl="2">
              <a:buNone/>
            </a:pPr>
            <a:r>
              <a:rPr lang="en-US" altLang="en-US" sz="1800" dirty="0"/>
              <a:t>		</a:t>
            </a:r>
          </a:p>
          <a:p>
            <a:pPr marL="1146175" lvl="2">
              <a:buNone/>
            </a:pPr>
            <a:r>
              <a:rPr lang="en-US" altLang="en-US" sz="1800" dirty="0"/>
              <a:t>		Parent Node, p is split into k partitions;</a:t>
            </a:r>
          </a:p>
          <a:p>
            <a:pPr marL="1146175" lvl="2">
              <a:buNone/>
            </a:pPr>
            <a:r>
              <a:rPr lang="en-US" altLang="en-US" sz="1800" dirty="0"/>
              <a:t>		</a:t>
            </a:r>
            <a:r>
              <a:rPr lang="en-US" altLang="en-US" sz="1800" dirty="0" err="1"/>
              <a:t>n</a:t>
            </a:r>
            <a:r>
              <a:rPr lang="en-US" altLang="en-US" sz="1800" baseline="-25000" dirty="0" err="1"/>
              <a:t>i</a:t>
            </a:r>
            <a:r>
              <a:rPr lang="en-US" altLang="en-US" sz="1800" dirty="0"/>
              <a:t> is number of records in partition </a:t>
            </a:r>
            <a:r>
              <a:rPr lang="en-US" altLang="en-US" sz="1800" dirty="0" err="1"/>
              <a:t>i</a:t>
            </a:r>
            <a:endParaRPr lang="en-US" altLang="en-US" sz="1800" dirty="0"/>
          </a:p>
          <a:p>
            <a:pPr lvl="1"/>
            <a:r>
              <a:rPr lang="en-US" altLang="en-US" sz="2000" dirty="0"/>
              <a:t>Measures Reduction in Entropy achieved because of the split. Choose the split that achieves most reduction (maximizes GAIN)</a:t>
            </a:r>
          </a:p>
          <a:p>
            <a:pPr lvl="1"/>
            <a:r>
              <a:rPr lang="en-US" altLang="en-US" sz="2000" dirty="0"/>
              <a:t>Used in ID3 and C4.5</a:t>
            </a:r>
          </a:p>
          <a:p>
            <a:pPr lvl="1"/>
            <a:r>
              <a:rPr lang="en-US" altLang="en-US" sz="2000" dirty="0"/>
              <a:t>Disadvantage: Tends to prefer splits that result in large number of partitions, each being small but pure.</a:t>
            </a:r>
          </a:p>
        </p:txBody>
      </p:sp>
      <p:graphicFrame>
        <p:nvGraphicFramePr>
          <p:cNvPr id="52228" name="Object 4">
            <a:extLst>
              <a:ext uri="{FF2B5EF4-FFF2-40B4-BE49-F238E27FC236}">
                <a16:creationId xmlns:a16="http://schemas.microsoft.com/office/drawing/2014/main" id="{17701FC4-9A44-451E-B080-14E0034FFD7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276601" y="1905000"/>
          <a:ext cx="6189663" cy="966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19" name="Equation" r:id="rId3" imgW="5041800" imgH="787320" progId="Equation.3">
                  <p:embed/>
                </p:oleObj>
              </mc:Choice>
              <mc:Fallback>
                <p:oleObj name="Equation" r:id="rId3" imgW="5041800" imgH="787320" progId="Equation.3">
                  <p:embed/>
                  <p:pic>
                    <p:nvPicPr>
                      <p:cNvPr id="52228" name="Object 4">
                        <a:extLst>
                          <a:ext uri="{FF2B5EF4-FFF2-40B4-BE49-F238E27FC236}">
                            <a16:creationId xmlns:a16="http://schemas.microsoft.com/office/drawing/2014/main" id="{17701FC4-9A44-451E-B080-14E0034FFD7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76601" y="1905000"/>
                        <a:ext cx="6189663" cy="966788"/>
                      </a:xfrm>
                      <a:prstGeom prst="rect">
                        <a:avLst/>
                      </a:prstGeom>
                      <a:solidFill>
                        <a:srgbClr val="FFFFCC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49816" y="6426327"/>
            <a:ext cx="18097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15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370125" y="261606"/>
            <a:ext cx="9785553" cy="628377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-20" dirty="0"/>
              <a:t>Entropy: </a:t>
            </a:r>
            <a:r>
              <a:rPr sz="3200" dirty="0"/>
              <a:t>a </a:t>
            </a:r>
            <a:r>
              <a:rPr sz="3200" spc="-5" dirty="0"/>
              <a:t>common </a:t>
            </a:r>
            <a:r>
              <a:rPr sz="3200" spc="-35" dirty="0"/>
              <a:t>way </a:t>
            </a:r>
            <a:r>
              <a:rPr sz="3200" spc="-15" dirty="0"/>
              <a:t>to </a:t>
            </a:r>
            <a:r>
              <a:rPr sz="3200" spc="-10" dirty="0"/>
              <a:t>measure</a:t>
            </a:r>
            <a:r>
              <a:rPr sz="3200" spc="50" dirty="0"/>
              <a:t> </a:t>
            </a:r>
            <a:r>
              <a:rPr sz="3200" dirty="0"/>
              <a:t>impurity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059941" y="1904152"/>
            <a:ext cx="175450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spcBef>
                <a:spcPts val="100"/>
              </a:spcBef>
              <a:buClr>
                <a:srgbClr val="800080"/>
              </a:buClr>
              <a:buChar char="•"/>
              <a:tabLst>
                <a:tab pos="354965" algn="l"/>
                <a:tab pos="355600" algn="l"/>
              </a:tabLst>
            </a:pPr>
            <a:r>
              <a:rPr sz="2800" spc="-15" dirty="0">
                <a:latin typeface="Calibri"/>
                <a:cs typeface="Calibri"/>
              </a:rPr>
              <a:t>Entropy</a:t>
            </a:r>
            <a:r>
              <a:rPr sz="2800" spc="-8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=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059940" y="4245187"/>
            <a:ext cx="7880984" cy="8801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spcBef>
                <a:spcPts val="100"/>
              </a:spcBef>
              <a:buClr>
                <a:srgbClr val="800080"/>
              </a:buClr>
              <a:buChar char="•"/>
              <a:tabLst>
                <a:tab pos="354965" algn="l"/>
                <a:tab pos="355600" algn="l"/>
                <a:tab pos="6327775" algn="l"/>
              </a:tabLst>
            </a:pPr>
            <a:r>
              <a:rPr sz="2800" spc="-15" dirty="0">
                <a:latin typeface="Calibri"/>
                <a:cs typeface="Calibri"/>
              </a:rPr>
              <a:t>Entropy </a:t>
            </a:r>
            <a:r>
              <a:rPr sz="2800" spc="-10" dirty="0">
                <a:latin typeface="Calibri"/>
                <a:cs typeface="Calibri"/>
              </a:rPr>
              <a:t>comes </a:t>
            </a:r>
            <a:r>
              <a:rPr sz="2800" spc="-15" dirty="0">
                <a:latin typeface="Calibri"/>
                <a:cs typeface="Calibri"/>
              </a:rPr>
              <a:t>from</a:t>
            </a:r>
            <a:r>
              <a:rPr sz="2800" spc="5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information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30" dirty="0">
                <a:latin typeface="Calibri"/>
                <a:cs typeface="Calibri"/>
              </a:rPr>
              <a:t>theory.	</a:t>
            </a:r>
            <a:r>
              <a:rPr sz="2800" spc="-5" dirty="0">
                <a:latin typeface="Calibri"/>
                <a:cs typeface="Calibri"/>
              </a:rPr>
              <a:t>The</a:t>
            </a:r>
            <a:r>
              <a:rPr sz="2800" spc="-8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higher  </a:t>
            </a:r>
            <a:r>
              <a:rPr sz="2800" dirty="0">
                <a:latin typeface="Calibri"/>
                <a:cs typeface="Calibri"/>
              </a:rPr>
              <a:t>the </a:t>
            </a:r>
            <a:r>
              <a:rPr sz="2800" spc="-15" dirty="0">
                <a:latin typeface="Calibri"/>
                <a:cs typeface="Calibri"/>
              </a:rPr>
              <a:t>entropy </a:t>
            </a:r>
            <a:r>
              <a:rPr sz="2800" dirty="0">
                <a:latin typeface="Calibri"/>
                <a:cs typeface="Calibri"/>
              </a:rPr>
              <a:t>the </a:t>
            </a:r>
            <a:r>
              <a:rPr sz="2800" spc="-15" dirty="0">
                <a:latin typeface="Calibri"/>
                <a:cs typeface="Calibri"/>
              </a:rPr>
              <a:t>more </a:t>
            </a:r>
            <a:r>
              <a:rPr sz="2800" dirty="0">
                <a:latin typeface="Calibri"/>
                <a:cs typeface="Calibri"/>
              </a:rPr>
              <a:t>the </a:t>
            </a:r>
            <a:r>
              <a:rPr sz="2800" spc="-15" dirty="0">
                <a:latin typeface="Calibri"/>
                <a:cs typeface="Calibri"/>
              </a:rPr>
              <a:t>information content.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491739" y="2253807"/>
            <a:ext cx="5099050" cy="1203960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pPr marR="1181100" algn="ctr">
              <a:spcBef>
                <a:spcPts val="1060"/>
              </a:spcBef>
            </a:pPr>
            <a:r>
              <a:rPr sz="1500" i="1" spc="95" dirty="0">
                <a:latin typeface="Times New Roman"/>
                <a:cs typeface="Times New Roman"/>
              </a:rPr>
              <a:t>i</a:t>
            </a:r>
            <a:endParaRPr sz="1500">
              <a:latin typeface="Times New Roman"/>
              <a:cs typeface="Times New Roman"/>
            </a:endParaRPr>
          </a:p>
          <a:p>
            <a:pPr marL="38100">
              <a:spcBef>
                <a:spcPts val="1250"/>
              </a:spcBef>
            </a:pPr>
            <a:r>
              <a:rPr sz="2000" dirty="0">
                <a:latin typeface="Calibri"/>
                <a:cs typeface="Calibri"/>
              </a:rPr>
              <a:t>p</a:t>
            </a:r>
            <a:r>
              <a:rPr sz="1950" baseline="-19230" dirty="0">
                <a:latin typeface="Calibri"/>
                <a:cs typeface="Calibri"/>
              </a:rPr>
              <a:t>i </a:t>
            </a:r>
            <a:r>
              <a:rPr sz="2000" dirty="0">
                <a:latin typeface="Calibri"/>
                <a:cs typeface="Calibri"/>
              </a:rPr>
              <a:t>is the </a:t>
            </a:r>
            <a:r>
              <a:rPr sz="2000" spc="-5" dirty="0">
                <a:latin typeface="Calibri"/>
                <a:cs typeface="Calibri"/>
              </a:rPr>
              <a:t>probability of </a:t>
            </a:r>
            <a:r>
              <a:rPr sz="2000" dirty="0">
                <a:latin typeface="Calibri"/>
                <a:cs typeface="Calibri"/>
              </a:rPr>
              <a:t>class</a:t>
            </a:r>
            <a:r>
              <a:rPr sz="2000" spc="-16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</a:t>
            </a:r>
            <a:endParaRPr sz="2000">
              <a:latin typeface="Calibri"/>
              <a:cs typeface="Calibri"/>
            </a:endParaRPr>
          </a:p>
          <a:p>
            <a:pPr marL="38100">
              <a:spcBef>
                <a:spcPts val="470"/>
              </a:spcBef>
            </a:pPr>
            <a:r>
              <a:rPr sz="2000" spc="-10" dirty="0">
                <a:latin typeface="Calibri"/>
                <a:cs typeface="Calibri"/>
              </a:rPr>
              <a:t>Compute </a:t>
            </a:r>
            <a:r>
              <a:rPr sz="2000" dirty="0">
                <a:latin typeface="Calibri"/>
                <a:cs typeface="Calibri"/>
              </a:rPr>
              <a:t>it as the </a:t>
            </a:r>
            <a:r>
              <a:rPr sz="2000" spc="-10" dirty="0">
                <a:latin typeface="Calibri"/>
                <a:cs typeface="Calibri"/>
              </a:rPr>
              <a:t>proportion </a:t>
            </a:r>
            <a:r>
              <a:rPr sz="2000" spc="-5" dirty="0">
                <a:latin typeface="Calibri"/>
                <a:cs typeface="Calibri"/>
              </a:rPr>
              <a:t>of </a:t>
            </a:r>
            <a:r>
              <a:rPr sz="2000" dirty="0">
                <a:latin typeface="Calibri"/>
                <a:cs typeface="Calibri"/>
              </a:rPr>
              <a:t>class i in the set.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208079" y="1754240"/>
            <a:ext cx="2230755" cy="6210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spcBef>
                <a:spcPts val="105"/>
              </a:spcBef>
              <a:tabLst>
                <a:tab pos="1936750" algn="l"/>
              </a:tabLst>
            </a:pPr>
            <a:r>
              <a:rPr sz="5850" spc="877" baseline="-8547" dirty="0">
                <a:latin typeface="Symbol"/>
                <a:cs typeface="Symbol"/>
              </a:rPr>
              <a:t></a:t>
            </a:r>
            <a:r>
              <a:rPr sz="2600" spc="585" dirty="0">
                <a:latin typeface="Symbol"/>
                <a:cs typeface="Symbol"/>
              </a:rPr>
              <a:t></a:t>
            </a:r>
            <a:r>
              <a:rPr sz="2600" spc="170" dirty="0">
                <a:latin typeface="Times New Roman"/>
                <a:cs typeface="Times New Roman"/>
              </a:rPr>
              <a:t> </a:t>
            </a:r>
            <a:r>
              <a:rPr sz="2600" i="1" spc="140" dirty="0">
                <a:latin typeface="Times New Roman"/>
                <a:cs typeface="Times New Roman"/>
              </a:rPr>
              <a:t>p</a:t>
            </a:r>
            <a:r>
              <a:rPr sz="2250" i="1" spc="209" baseline="-24074" dirty="0">
                <a:latin typeface="Times New Roman"/>
                <a:cs typeface="Times New Roman"/>
              </a:rPr>
              <a:t>i</a:t>
            </a:r>
            <a:r>
              <a:rPr sz="2250" i="1" spc="509" baseline="-24074" dirty="0">
                <a:latin typeface="Times New Roman"/>
                <a:cs typeface="Times New Roman"/>
              </a:rPr>
              <a:t> </a:t>
            </a:r>
            <a:r>
              <a:rPr sz="2600" spc="220" dirty="0">
                <a:latin typeface="Times New Roman"/>
                <a:cs typeface="Times New Roman"/>
              </a:rPr>
              <a:t>log</a:t>
            </a:r>
            <a:r>
              <a:rPr sz="2250" spc="330" baseline="-24074" dirty="0">
                <a:latin typeface="Times New Roman"/>
                <a:cs typeface="Times New Roman"/>
              </a:rPr>
              <a:t>2	</a:t>
            </a:r>
            <a:r>
              <a:rPr sz="2600" i="1" spc="140" dirty="0">
                <a:latin typeface="Times New Roman"/>
                <a:cs typeface="Times New Roman"/>
              </a:rPr>
              <a:t>p</a:t>
            </a:r>
            <a:r>
              <a:rPr sz="2250" i="1" spc="209" baseline="-24074" dirty="0">
                <a:latin typeface="Times New Roman"/>
                <a:cs typeface="Times New Roman"/>
              </a:rPr>
              <a:t>i</a:t>
            </a:r>
            <a:endParaRPr sz="2250" baseline="-24074">
              <a:latin typeface="Times New Roman"/>
              <a:cs typeface="Times New Roma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086600" y="1219200"/>
            <a:ext cx="2133600" cy="1905000"/>
          </a:xfrm>
          <a:custGeom>
            <a:avLst/>
            <a:gdLst/>
            <a:ahLst/>
            <a:cxnLst/>
            <a:rect l="l" t="t" r="r" b="b"/>
            <a:pathLst>
              <a:path w="2133600" h="1905000">
                <a:moveTo>
                  <a:pt x="0" y="952500"/>
                </a:moveTo>
                <a:lnTo>
                  <a:pt x="1161" y="907661"/>
                </a:lnTo>
                <a:lnTo>
                  <a:pt x="4610" y="863356"/>
                </a:lnTo>
                <a:lnTo>
                  <a:pt x="10296" y="819630"/>
                </a:lnTo>
                <a:lnTo>
                  <a:pt x="18168" y="776530"/>
                </a:lnTo>
                <a:lnTo>
                  <a:pt x="28174" y="734100"/>
                </a:lnTo>
                <a:lnTo>
                  <a:pt x="40264" y="692387"/>
                </a:lnTo>
                <a:lnTo>
                  <a:pt x="54386" y="651436"/>
                </a:lnTo>
                <a:lnTo>
                  <a:pt x="70488" y="611293"/>
                </a:lnTo>
                <a:lnTo>
                  <a:pt x="88520" y="572004"/>
                </a:lnTo>
                <a:lnTo>
                  <a:pt x="108430" y="533614"/>
                </a:lnTo>
                <a:lnTo>
                  <a:pt x="130168" y="496170"/>
                </a:lnTo>
                <a:lnTo>
                  <a:pt x="153681" y="459716"/>
                </a:lnTo>
                <a:lnTo>
                  <a:pt x="178919" y="424300"/>
                </a:lnTo>
                <a:lnTo>
                  <a:pt x="205830" y="389965"/>
                </a:lnTo>
                <a:lnTo>
                  <a:pt x="234363" y="356759"/>
                </a:lnTo>
                <a:lnTo>
                  <a:pt x="264468" y="324727"/>
                </a:lnTo>
                <a:lnTo>
                  <a:pt x="296092" y="293915"/>
                </a:lnTo>
                <a:lnTo>
                  <a:pt x="329185" y="264368"/>
                </a:lnTo>
                <a:lnTo>
                  <a:pt x="363695" y="236132"/>
                </a:lnTo>
                <a:lnTo>
                  <a:pt x="399571" y="209253"/>
                </a:lnTo>
                <a:lnTo>
                  <a:pt x="436761" y="183777"/>
                </a:lnTo>
                <a:lnTo>
                  <a:pt x="475216" y="159749"/>
                </a:lnTo>
                <a:lnTo>
                  <a:pt x="514882" y="137215"/>
                </a:lnTo>
                <a:lnTo>
                  <a:pt x="555710" y="116221"/>
                </a:lnTo>
                <a:lnTo>
                  <a:pt x="597648" y="96813"/>
                </a:lnTo>
                <a:lnTo>
                  <a:pt x="640644" y="79036"/>
                </a:lnTo>
                <a:lnTo>
                  <a:pt x="684648" y="62936"/>
                </a:lnTo>
                <a:lnTo>
                  <a:pt x="729608" y="48559"/>
                </a:lnTo>
                <a:lnTo>
                  <a:pt x="775473" y="35950"/>
                </a:lnTo>
                <a:lnTo>
                  <a:pt x="822192" y="25156"/>
                </a:lnTo>
                <a:lnTo>
                  <a:pt x="869713" y="16221"/>
                </a:lnTo>
                <a:lnTo>
                  <a:pt x="917986" y="9193"/>
                </a:lnTo>
                <a:lnTo>
                  <a:pt x="966959" y="4116"/>
                </a:lnTo>
                <a:lnTo>
                  <a:pt x="1016580" y="1036"/>
                </a:lnTo>
                <a:lnTo>
                  <a:pt x="1066800" y="0"/>
                </a:lnTo>
                <a:lnTo>
                  <a:pt x="1117019" y="1036"/>
                </a:lnTo>
                <a:lnTo>
                  <a:pt x="1166640" y="4116"/>
                </a:lnTo>
                <a:lnTo>
                  <a:pt x="1215613" y="9193"/>
                </a:lnTo>
                <a:lnTo>
                  <a:pt x="1263886" y="16221"/>
                </a:lnTo>
                <a:lnTo>
                  <a:pt x="1311407" y="25156"/>
                </a:lnTo>
                <a:lnTo>
                  <a:pt x="1358126" y="35950"/>
                </a:lnTo>
                <a:lnTo>
                  <a:pt x="1403991" y="48559"/>
                </a:lnTo>
                <a:lnTo>
                  <a:pt x="1448951" y="62936"/>
                </a:lnTo>
                <a:lnTo>
                  <a:pt x="1492955" y="79036"/>
                </a:lnTo>
                <a:lnTo>
                  <a:pt x="1535951" y="96813"/>
                </a:lnTo>
                <a:lnTo>
                  <a:pt x="1577889" y="116221"/>
                </a:lnTo>
                <a:lnTo>
                  <a:pt x="1618717" y="137215"/>
                </a:lnTo>
                <a:lnTo>
                  <a:pt x="1658383" y="159749"/>
                </a:lnTo>
                <a:lnTo>
                  <a:pt x="1696838" y="183777"/>
                </a:lnTo>
                <a:lnTo>
                  <a:pt x="1734028" y="209253"/>
                </a:lnTo>
                <a:lnTo>
                  <a:pt x="1769904" y="236132"/>
                </a:lnTo>
                <a:lnTo>
                  <a:pt x="1804414" y="264368"/>
                </a:lnTo>
                <a:lnTo>
                  <a:pt x="1837507" y="293915"/>
                </a:lnTo>
                <a:lnTo>
                  <a:pt x="1869131" y="324727"/>
                </a:lnTo>
                <a:lnTo>
                  <a:pt x="1899235" y="356759"/>
                </a:lnTo>
                <a:lnTo>
                  <a:pt x="1927769" y="389965"/>
                </a:lnTo>
                <a:lnTo>
                  <a:pt x="1954680" y="424300"/>
                </a:lnTo>
                <a:lnTo>
                  <a:pt x="1979918" y="459716"/>
                </a:lnTo>
                <a:lnTo>
                  <a:pt x="2003431" y="496170"/>
                </a:lnTo>
                <a:lnTo>
                  <a:pt x="2025169" y="533614"/>
                </a:lnTo>
                <a:lnTo>
                  <a:pt x="2045079" y="572004"/>
                </a:lnTo>
                <a:lnTo>
                  <a:pt x="2063111" y="611293"/>
                </a:lnTo>
                <a:lnTo>
                  <a:pt x="2079213" y="651436"/>
                </a:lnTo>
                <a:lnTo>
                  <a:pt x="2093335" y="692387"/>
                </a:lnTo>
                <a:lnTo>
                  <a:pt x="2105425" y="734100"/>
                </a:lnTo>
                <a:lnTo>
                  <a:pt x="2115431" y="776530"/>
                </a:lnTo>
                <a:lnTo>
                  <a:pt x="2123303" y="819630"/>
                </a:lnTo>
                <a:lnTo>
                  <a:pt x="2128989" y="863356"/>
                </a:lnTo>
                <a:lnTo>
                  <a:pt x="2132438" y="907661"/>
                </a:lnTo>
                <a:lnTo>
                  <a:pt x="2133600" y="952500"/>
                </a:lnTo>
                <a:lnTo>
                  <a:pt x="2132438" y="997338"/>
                </a:lnTo>
                <a:lnTo>
                  <a:pt x="2128989" y="1041643"/>
                </a:lnTo>
                <a:lnTo>
                  <a:pt x="2123303" y="1085369"/>
                </a:lnTo>
                <a:lnTo>
                  <a:pt x="2115431" y="1128469"/>
                </a:lnTo>
                <a:lnTo>
                  <a:pt x="2105425" y="1170899"/>
                </a:lnTo>
                <a:lnTo>
                  <a:pt x="2093335" y="1212612"/>
                </a:lnTo>
                <a:lnTo>
                  <a:pt x="2079213" y="1253563"/>
                </a:lnTo>
                <a:lnTo>
                  <a:pt x="2063111" y="1293706"/>
                </a:lnTo>
                <a:lnTo>
                  <a:pt x="2045079" y="1332995"/>
                </a:lnTo>
                <a:lnTo>
                  <a:pt x="2025169" y="1371385"/>
                </a:lnTo>
                <a:lnTo>
                  <a:pt x="2003431" y="1408829"/>
                </a:lnTo>
                <a:lnTo>
                  <a:pt x="1979918" y="1445283"/>
                </a:lnTo>
                <a:lnTo>
                  <a:pt x="1954680" y="1480699"/>
                </a:lnTo>
                <a:lnTo>
                  <a:pt x="1927769" y="1515034"/>
                </a:lnTo>
                <a:lnTo>
                  <a:pt x="1899235" y="1548240"/>
                </a:lnTo>
                <a:lnTo>
                  <a:pt x="1869131" y="1580272"/>
                </a:lnTo>
                <a:lnTo>
                  <a:pt x="1837507" y="1611084"/>
                </a:lnTo>
                <a:lnTo>
                  <a:pt x="1804414" y="1640631"/>
                </a:lnTo>
                <a:lnTo>
                  <a:pt x="1769904" y="1668867"/>
                </a:lnTo>
                <a:lnTo>
                  <a:pt x="1734028" y="1695746"/>
                </a:lnTo>
                <a:lnTo>
                  <a:pt x="1696838" y="1721222"/>
                </a:lnTo>
                <a:lnTo>
                  <a:pt x="1658383" y="1745250"/>
                </a:lnTo>
                <a:lnTo>
                  <a:pt x="1618717" y="1767784"/>
                </a:lnTo>
                <a:lnTo>
                  <a:pt x="1577889" y="1788778"/>
                </a:lnTo>
                <a:lnTo>
                  <a:pt x="1535951" y="1808186"/>
                </a:lnTo>
                <a:lnTo>
                  <a:pt x="1492955" y="1825963"/>
                </a:lnTo>
                <a:lnTo>
                  <a:pt x="1448951" y="1842063"/>
                </a:lnTo>
                <a:lnTo>
                  <a:pt x="1403991" y="1856440"/>
                </a:lnTo>
                <a:lnTo>
                  <a:pt x="1358126" y="1869049"/>
                </a:lnTo>
                <a:lnTo>
                  <a:pt x="1311407" y="1879843"/>
                </a:lnTo>
                <a:lnTo>
                  <a:pt x="1263886" y="1888778"/>
                </a:lnTo>
                <a:lnTo>
                  <a:pt x="1215613" y="1895806"/>
                </a:lnTo>
                <a:lnTo>
                  <a:pt x="1166640" y="1900883"/>
                </a:lnTo>
                <a:lnTo>
                  <a:pt x="1117019" y="1903963"/>
                </a:lnTo>
                <a:lnTo>
                  <a:pt x="1066800" y="1905000"/>
                </a:lnTo>
                <a:lnTo>
                  <a:pt x="1016580" y="1903963"/>
                </a:lnTo>
                <a:lnTo>
                  <a:pt x="966959" y="1900883"/>
                </a:lnTo>
                <a:lnTo>
                  <a:pt x="917986" y="1895806"/>
                </a:lnTo>
                <a:lnTo>
                  <a:pt x="869713" y="1888778"/>
                </a:lnTo>
                <a:lnTo>
                  <a:pt x="822192" y="1879843"/>
                </a:lnTo>
                <a:lnTo>
                  <a:pt x="775473" y="1869049"/>
                </a:lnTo>
                <a:lnTo>
                  <a:pt x="729608" y="1856440"/>
                </a:lnTo>
                <a:lnTo>
                  <a:pt x="684648" y="1842063"/>
                </a:lnTo>
                <a:lnTo>
                  <a:pt x="640644" y="1825963"/>
                </a:lnTo>
                <a:lnTo>
                  <a:pt x="597648" y="1808186"/>
                </a:lnTo>
                <a:lnTo>
                  <a:pt x="555710" y="1788778"/>
                </a:lnTo>
                <a:lnTo>
                  <a:pt x="514882" y="1767784"/>
                </a:lnTo>
                <a:lnTo>
                  <a:pt x="475216" y="1745250"/>
                </a:lnTo>
                <a:lnTo>
                  <a:pt x="436761" y="1721222"/>
                </a:lnTo>
                <a:lnTo>
                  <a:pt x="399571" y="1695746"/>
                </a:lnTo>
                <a:lnTo>
                  <a:pt x="363695" y="1668867"/>
                </a:lnTo>
                <a:lnTo>
                  <a:pt x="329185" y="1640631"/>
                </a:lnTo>
                <a:lnTo>
                  <a:pt x="296092" y="1611084"/>
                </a:lnTo>
                <a:lnTo>
                  <a:pt x="264468" y="1580272"/>
                </a:lnTo>
                <a:lnTo>
                  <a:pt x="234363" y="1548240"/>
                </a:lnTo>
                <a:lnTo>
                  <a:pt x="205830" y="1515034"/>
                </a:lnTo>
                <a:lnTo>
                  <a:pt x="178919" y="1480699"/>
                </a:lnTo>
                <a:lnTo>
                  <a:pt x="153681" y="1445283"/>
                </a:lnTo>
                <a:lnTo>
                  <a:pt x="130168" y="1408829"/>
                </a:lnTo>
                <a:lnTo>
                  <a:pt x="108430" y="1371385"/>
                </a:lnTo>
                <a:lnTo>
                  <a:pt x="88520" y="1332995"/>
                </a:lnTo>
                <a:lnTo>
                  <a:pt x="70488" y="1293706"/>
                </a:lnTo>
                <a:lnTo>
                  <a:pt x="54386" y="1253563"/>
                </a:lnTo>
                <a:lnTo>
                  <a:pt x="40264" y="1212612"/>
                </a:lnTo>
                <a:lnTo>
                  <a:pt x="28174" y="1170899"/>
                </a:lnTo>
                <a:lnTo>
                  <a:pt x="18168" y="1128469"/>
                </a:lnTo>
                <a:lnTo>
                  <a:pt x="10296" y="1085369"/>
                </a:lnTo>
                <a:lnTo>
                  <a:pt x="4610" y="1041643"/>
                </a:lnTo>
                <a:lnTo>
                  <a:pt x="1161" y="997338"/>
                </a:lnTo>
                <a:lnTo>
                  <a:pt x="0" y="952500"/>
                </a:lnTo>
                <a:close/>
              </a:path>
            </a:pathLst>
          </a:custGeom>
          <a:ln w="9525">
            <a:solidFill>
              <a:srgbClr val="FF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605838" y="2128838"/>
            <a:ext cx="161925" cy="1619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224838" y="1900238"/>
            <a:ext cx="161925" cy="1619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462838" y="1519238"/>
            <a:ext cx="161925" cy="1619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315200" y="220980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0"/>
                </a:moveTo>
                <a:lnTo>
                  <a:pt x="46539" y="5988"/>
                </a:lnTo>
                <a:lnTo>
                  <a:pt x="22318" y="22318"/>
                </a:lnTo>
                <a:lnTo>
                  <a:pt x="5988" y="46539"/>
                </a:lnTo>
                <a:lnTo>
                  <a:pt x="0" y="76200"/>
                </a:lnTo>
                <a:lnTo>
                  <a:pt x="5988" y="105860"/>
                </a:lnTo>
                <a:lnTo>
                  <a:pt x="22318" y="130081"/>
                </a:lnTo>
                <a:lnTo>
                  <a:pt x="46539" y="146411"/>
                </a:lnTo>
                <a:lnTo>
                  <a:pt x="76200" y="152400"/>
                </a:lnTo>
                <a:lnTo>
                  <a:pt x="105860" y="146411"/>
                </a:lnTo>
                <a:lnTo>
                  <a:pt x="130081" y="130081"/>
                </a:lnTo>
                <a:lnTo>
                  <a:pt x="146411" y="105860"/>
                </a:lnTo>
                <a:lnTo>
                  <a:pt x="152400" y="76200"/>
                </a:lnTo>
                <a:lnTo>
                  <a:pt x="146411" y="46539"/>
                </a:lnTo>
                <a:lnTo>
                  <a:pt x="130081" y="22318"/>
                </a:lnTo>
                <a:lnTo>
                  <a:pt x="105860" y="5988"/>
                </a:lnTo>
                <a:lnTo>
                  <a:pt x="762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315200" y="220980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0" y="76200"/>
                </a:moveTo>
                <a:lnTo>
                  <a:pt x="5988" y="46539"/>
                </a:lnTo>
                <a:lnTo>
                  <a:pt x="22318" y="22318"/>
                </a:lnTo>
                <a:lnTo>
                  <a:pt x="46539" y="5988"/>
                </a:lnTo>
                <a:lnTo>
                  <a:pt x="76200" y="0"/>
                </a:lnTo>
                <a:lnTo>
                  <a:pt x="105860" y="5988"/>
                </a:lnTo>
                <a:lnTo>
                  <a:pt x="130081" y="22318"/>
                </a:lnTo>
                <a:lnTo>
                  <a:pt x="146411" y="46539"/>
                </a:lnTo>
                <a:lnTo>
                  <a:pt x="152400" y="76200"/>
                </a:lnTo>
                <a:lnTo>
                  <a:pt x="146411" y="105860"/>
                </a:lnTo>
                <a:lnTo>
                  <a:pt x="130081" y="130081"/>
                </a:lnTo>
                <a:lnTo>
                  <a:pt x="105860" y="146411"/>
                </a:lnTo>
                <a:lnTo>
                  <a:pt x="76200" y="152400"/>
                </a:lnTo>
                <a:lnTo>
                  <a:pt x="46539" y="146411"/>
                </a:lnTo>
                <a:lnTo>
                  <a:pt x="22318" y="130081"/>
                </a:lnTo>
                <a:lnTo>
                  <a:pt x="5988" y="105860"/>
                </a:lnTo>
                <a:lnTo>
                  <a:pt x="0" y="762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615238" y="2128838"/>
            <a:ext cx="161925" cy="1619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224838" y="1290638"/>
            <a:ext cx="161925" cy="1619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920038" y="1214438"/>
            <a:ext cx="161925" cy="1619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996238" y="1519238"/>
            <a:ext cx="161925" cy="1619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620000" y="1409700"/>
            <a:ext cx="228600" cy="0"/>
          </a:xfrm>
          <a:custGeom>
            <a:avLst/>
            <a:gdLst/>
            <a:ahLst/>
            <a:cxnLst/>
            <a:rect l="l" t="t" r="r" b="b"/>
            <a:pathLst>
              <a:path w="228600">
                <a:moveTo>
                  <a:pt x="0" y="0"/>
                </a:moveTo>
                <a:lnTo>
                  <a:pt x="228600" y="1"/>
                </a:lnTo>
              </a:path>
            </a:pathLst>
          </a:custGeom>
          <a:ln w="9525">
            <a:solidFill>
              <a:srgbClr val="FF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734300" y="1295400"/>
            <a:ext cx="0" cy="228600"/>
          </a:xfrm>
          <a:custGeom>
            <a:avLst/>
            <a:gdLst/>
            <a:ahLst/>
            <a:cxnLst/>
            <a:rect l="l" t="t" r="r" b="b"/>
            <a:pathLst>
              <a:path h="228600">
                <a:moveTo>
                  <a:pt x="0" y="0"/>
                </a:moveTo>
                <a:lnTo>
                  <a:pt x="1" y="228600"/>
                </a:lnTo>
              </a:path>
            </a:pathLst>
          </a:custGeom>
          <a:ln w="9525">
            <a:solidFill>
              <a:srgbClr val="FF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453438" y="1443038"/>
            <a:ext cx="161925" cy="1619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224838" y="2357438"/>
            <a:ext cx="161925" cy="1619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924800" y="1866900"/>
            <a:ext cx="228600" cy="0"/>
          </a:xfrm>
          <a:custGeom>
            <a:avLst/>
            <a:gdLst/>
            <a:ahLst/>
            <a:cxnLst/>
            <a:rect l="l" t="t" r="r" b="b"/>
            <a:pathLst>
              <a:path w="228600">
                <a:moveTo>
                  <a:pt x="0" y="0"/>
                </a:moveTo>
                <a:lnTo>
                  <a:pt x="228600" y="1"/>
                </a:lnTo>
              </a:path>
            </a:pathLst>
          </a:custGeom>
          <a:ln w="9525">
            <a:solidFill>
              <a:srgbClr val="FF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039100" y="1752600"/>
            <a:ext cx="0" cy="228600"/>
          </a:xfrm>
          <a:custGeom>
            <a:avLst/>
            <a:gdLst/>
            <a:ahLst/>
            <a:cxnLst/>
            <a:rect l="l" t="t" r="r" b="b"/>
            <a:pathLst>
              <a:path h="228600">
                <a:moveTo>
                  <a:pt x="0" y="0"/>
                </a:moveTo>
                <a:lnTo>
                  <a:pt x="1" y="228600"/>
                </a:lnTo>
              </a:path>
            </a:pathLst>
          </a:custGeom>
          <a:ln w="9525">
            <a:solidFill>
              <a:srgbClr val="FF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924800" y="2628900"/>
            <a:ext cx="228600" cy="0"/>
          </a:xfrm>
          <a:custGeom>
            <a:avLst/>
            <a:gdLst/>
            <a:ahLst/>
            <a:cxnLst/>
            <a:rect l="l" t="t" r="r" b="b"/>
            <a:pathLst>
              <a:path w="228600">
                <a:moveTo>
                  <a:pt x="0" y="0"/>
                </a:moveTo>
                <a:lnTo>
                  <a:pt x="228600" y="1"/>
                </a:lnTo>
              </a:path>
            </a:pathLst>
          </a:custGeom>
          <a:ln w="9525">
            <a:solidFill>
              <a:srgbClr val="FF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8039100" y="2514600"/>
            <a:ext cx="0" cy="228600"/>
          </a:xfrm>
          <a:custGeom>
            <a:avLst/>
            <a:gdLst/>
            <a:ahLst/>
            <a:cxnLst/>
            <a:rect l="l" t="t" r="r" b="b"/>
            <a:pathLst>
              <a:path h="228600">
                <a:moveTo>
                  <a:pt x="0" y="0"/>
                </a:moveTo>
                <a:lnTo>
                  <a:pt x="1" y="228600"/>
                </a:lnTo>
              </a:path>
            </a:pathLst>
          </a:custGeom>
          <a:ln w="9525">
            <a:solidFill>
              <a:srgbClr val="FF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534400" y="1714500"/>
            <a:ext cx="228600" cy="0"/>
          </a:xfrm>
          <a:custGeom>
            <a:avLst/>
            <a:gdLst/>
            <a:ahLst/>
            <a:cxnLst/>
            <a:rect l="l" t="t" r="r" b="b"/>
            <a:pathLst>
              <a:path w="228600">
                <a:moveTo>
                  <a:pt x="0" y="0"/>
                </a:moveTo>
                <a:lnTo>
                  <a:pt x="228600" y="1"/>
                </a:lnTo>
              </a:path>
            </a:pathLst>
          </a:custGeom>
          <a:ln w="9525">
            <a:solidFill>
              <a:srgbClr val="FF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8648700" y="1600200"/>
            <a:ext cx="0" cy="228600"/>
          </a:xfrm>
          <a:custGeom>
            <a:avLst/>
            <a:gdLst/>
            <a:ahLst/>
            <a:cxnLst/>
            <a:rect l="l" t="t" r="r" b="b"/>
            <a:pathLst>
              <a:path h="228600">
                <a:moveTo>
                  <a:pt x="0" y="0"/>
                </a:moveTo>
                <a:lnTo>
                  <a:pt x="1" y="228600"/>
                </a:lnTo>
              </a:path>
            </a:pathLst>
          </a:custGeom>
          <a:ln w="9525">
            <a:solidFill>
              <a:srgbClr val="FF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7162800" y="1943100"/>
            <a:ext cx="228600" cy="0"/>
          </a:xfrm>
          <a:custGeom>
            <a:avLst/>
            <a:gdLst/>
            <a:ahLst/>
            <a:cxnLst/>
            <a:rect l="l" t="t" r="r" b="b"/>
            <a:pathLst>
              <a:path w="228600">
                <a:moveTo>
                  <a:pt x="0" y="0"/>
                </a:moveTo>
                <a:lnTo>
                  <a:pt x="228600" y="1"/>
                </a:lnTo>
              </a:path>
            </a:pathLst>
          </a:custGeom>
          <a:ln w="9525">
            <a:solidFill>
              <a:srgbClr val="FF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277100" y="1828800"/>
            <a:ext cx="0" cy="228600"/>
          </a:xfrm>
          <a:custGeom>
            <a:avLst/>
            <a:gdLst/>
            <a:ahLst/>
            <a:cxnLst/>
            <a:rect l="l" t="t" r="r" b="b"/>
            <a:pathLst>
              <a:path h="228600">
                <a:moveTo>
                  <a:pt x="0" y="0"/>
                </a:moveTo>
                <a:lnTo>
                  <a:pt x="1" y="228600"/>
                </a:lnTo>
              </a:path>
            </a:pathLst>
          </a:custGeom>
          <a:ln w="9525">
            <a:solidFill>
              <a:srgbClr val="FF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467600" y="236220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0"/>
                </a:moveTo>
                <a:lnTo>
                  <a:pt x="46539" y="5988"/>
                </a:lnTo>
                <a:lnTo>
                  <a:pt x="22318" y="22318"/>
                </a:lnTo>
                <a:lnTo>
                  <a:pt x="5988" y="46539"/>
                </a:lnTo>
                <a:lnTo>
                  <a:pt x="0" y="76200"/>
                </a:lnTo>
                <a:lnTo>
                  <a:pt x="5988" y="105860"/>
                </a:lnTo>
                <a:lnTo>
                  <a:pt x="22318" y="130081"/>
                </a:lnTo>
                <a:lnTo>
                  <a:pt x="46539" y="146411"/>
                </a:lnTo>
                <a:lnTo>
                  <a:pt x="76200" y="152400"/>
                </a:lnTo>
                <a:lnTo>
                  <a:pt x="105860" y="146411"/>
                </a:lnTo>
                <a:lnTo>
                  <a:pt x="130081" y="130081"/>
                </a:lnTo>
                <a:lnTo>
                  <a:pt x="146411" y="105860"/>
                </a:lnTo>
                <a:lnTo>
                  <a:pt x="152400" y="76200"/>
                </a:lnTo>
                <a:lnTo>
                  <a:pt x="146411" y="46539"/>
                </a:lnTo>
                <a:lnTo>
                  <a:pt x="130081" y="22318"/>
                </a:lnTo>
                <a:lnTo>
                  <a:pt x="105860" y="5988"/>
                </a:lnTo>
                <a:lnTo>
                  <a:pt x="762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467600" y="236220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0" y="76200"/>
                </a:moveTo>
                <a:lnTo>
                  <a:pt x="5988" y="46539"/>
                </a:lnTo>
                <a:lnTo>
                  <a:pt x="22318" y="22318"/>
                </a:lnTo>
                <a:lnTo>
                  <a:pt x="46539" y="5988"/>
                </a:lnTo>
                <a:lnTo>
                  <a:pt x="76200" y="0"/>
                </a:lnTo>
                <a:lnTo>
                  <a:pt x="105860" y="5988"/>
                </a:lnTo>
                <a:lnTo>
                  <a:pt x="130081" y="22318"/>
                </a:lnTo>
                <a:lnTo>
                  <a:pt x="146411" y="46539"/>
                </a:lnTo>
                <a:lnTo>
                  <a:pt x="152400" y="76200"/>
                </a:lnTo>
                <a:lnTo>
                  <a:pt x="146411" y="105860"/>
                </a:lnTo>
                <a:lnTo>
                  <a:pt x="130081" y="130081"/>
                </a:lnTo>
                <a:lnTo>
                  <a:pt x="105860" y="146411"/>
                </a:lnTo>
                <a:lnTo>
                  <a:pt x="76200" y="152400"/>
                </a:lnTo>
                <a:lnTo>
                  <a:pt x="46539" y="146411"/>
                </a:lnTo>
                <a:lnTo>
                  <a:pt x="22318" y="130081"/>
                </a:lnTo>
                <a:lnTo>
                  <a:pt x="5988" y="105860"/>
                </a:lnTo>
                <a:lnTo>
                  <a:pt x="0" y="762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7620000" y="251460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0"/>
                </a:moveTo>
                <a:lnTo>
                  <a:pt x="46539" y="5988"/>
                </a:lnTo>
                <a:lnTo>
                  <a:pt x="22318" y="22318"/>
                </a:lnTo>
                <a:lnTo>
                  <a:pt x="5988" y="46539"/>
                </a:lnTo>
                <a:lnTo>
                  <a:pt x="0" y="76200"/>
                </a:lnTo>
                <a:lnTo>
                  <a:pt x="5988" y="105860"/>
                </a:lnTo>
                <a:lnTo>
                  <a:pt x="22318" y="130081"/>
                </a:lnTo>
                <a:lnTo>
                  <a:pt x="46539" y="146411"/>
                </a:lnTo>
                <a:lnTo>
                  <a:pt x="76200" y="152400"/>
                </a:lnTo>
                <a:lnTo>
                  <a:pt x="105860" y="146411"/>
                </a:lnTo>
                <a:lnTo>
                  <a:pt x="130081" y="130081"/>
                </a:lnTo>
                <a:lnTo>
                  <a:pt x="146411" y="105860"/>
                </a:lnTo>
                <a:lnTo>
                  <a:pt x="152400" y="76200"/>
                </a:lnTo>
                <a:lnTo>
                  <a:pt x="146411" y="46539"/>
                </a:lnTo>
                <a:lnTo>
                  <a:pt x="130081" y="22318"/>
                </a:lnTo>
                <a:lnTo>
                  <a:pt x="105860" y="5988"/>
                </a:lnTo>
                <a:lnTo>
                  <a:pt x="762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7620000" y="251460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0" y="76200"/>
                </a:moveTo>
                <a:lnTo>
                  <a:pt x="5988" y="46539"/>
                </a:lnTo>
                <a:lnTo>
                  <a:pt x="22318" y="22318"/>
                </a:lnTo>
                <a:lnTo>
                  <a:pt x="46539" y="5988"/>
                </a:lnTo>
                <a:lnTo>
                  <a:pt x="76200" y="0"/>
                </a:lnTo>
                <a:lnTo>
                  <a:pt x="105860" y="5988"/>
                </a:lnTo>
                <a:lnTo>
                  <a:pt x="130081" y="22318"/>
                </a:lnTo>
                <a:lnTo>
                  <a:pt x="146411" y="46539"/>
                </a:lnTo>
                <a:lnTo>
                  <a:pt x="152400" y="76200"/>
                </a:lnTo>
                <a:lnTo>
                  <a:pt x="146411" y="105860"/>
                </a:lnTo>
                <a:lnTo>
                  <a:pt x="130081" y="130081"/>
                </a:lnTo>
                <a:lnTo>
                  <a:pt x="105860" y="146411"/>
                </a:lnTo>
                <a:lnTo>
                  <a:pt x="76200" y="152400"/>
                </a:lnTo>
                <a:lnTo>
                  <a:pt x="46539" y="146411"/>
                </a:lnTo>
                <a:lnTo>
                  <a:pt x="22318" y="130081"/>
                </a:lnTo>
                <a:lnTo>
                  <a:pt x="5988" y="105860"/>
                </a:lnTo>
                <a:lnTo>
                  <a:pt x="0" y="762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7843838" y="2281238"/>
            <a:ext cx="161925" cy="1619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7615238" y="1900238"/>
            <a:ext cx="161925" cy="1619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7391400" y="198120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0"/>
                </a:moveTo>
                <a:lnTo>
                  <a:pt x="46539" y="5988"/>
                </a:lnTo>
                <a:lnTo>
                  <a:pt x="22318" y="22318"/>
                </a:lnTo>
                <a:lnTo>
                  <a:pt x="5988" y="46539"/>
                </a:lnTo>
                <a:lnTo>
                  <a:pt x="0" y="76200"/>
                </a:lnTo>
                <a:lnTo>
                  <a:pt x="5988" y="105860"/>
                </a:lnTo>
                <a:lnTo>
                  <a:pt x="22318" y="130081"/>
                </a:lnTo>
                <a:lnTo>
                  <a:pt x="46539" y="146411"/>
                </a:lnTo>
                <a:lnTo>
                  <a:pt x="76200" y="152400"/>
                </a:lnTo>
                <a:lnTo>
                  <a:pt x="105860" y="146411"/>
                </a:lnTo>
                <a:lnTo>
                  <a:pt x="130081" y="130081"/>
                </a:lnTo>
                <a:lnTo>
                  <a:pt x="146411" y="105860"/>
                </a:lnTo>
                <a:lnTo>
                  <a:pt x="152400" y="76200"/>
                </a:lnTo>
                <a:lnTo>
                  <a:pt x="146411" y="46539"/>
                </a:lnTo>
                <a:lnTo>
                  <a:pt x="130081" y="22318"/>
                </a:lnTo>
                <a:lnTo>
                  <a:pt x="105860" y="5988"/>
                </a:lnTo>
                <a:lnTo>
                  <a:pt x="762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7391400" y="198120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0" y="76200"/>
                </a:moveTo>
                <a:lnTo>
                  <a:pt x="5988" y="46539"/>
                </a:lnTo>
                <a:lnTo>
                  <a:pt x="22318" y="22318"/>
                </a:lnTo>
                <a:lnTo>
                  <a:pt x="46539" y="5988"/>
                </a:lnTo>
                <a:lnTo>
                  <a:pt x="76200" y="0"/>
                </a:lnTo>
                <a:lnTo>
                  <a:pt x="105860" y="5988"/>
                </a:lnTo>
                <a:lnTo>
                  <a:pt x="130081" y="22318"/>
                </a:lnTo>
                <a:lnTo>
                  <a:pt x="146411" y="46539"/>
                </a:lnTo>
                <a:lnTo>
                  <a:pt x="152400" y="76200"/>
                </a:lnTo>
                <a:lnTo>
                  <a:pt x="146411" y="105860"/>
                </a:lnTo>
                <a:lnTo>
                  <a:pt x="130081" y="130081"/>
                </a:lnTo>
                <a:lnTo>
                  <a:pt x="105860" y="146411"/>
                </a:lnTo>
                <a:lnTo>
                  <a:pt x="76200" y="152400"/>
                </a:lnTo>
                <a:lnTo>
                  <a:pt x="46539" y="146411"/>
                </a:lnTo>
                <a:lnTo>
                  <a:pt x="22318" y="130081"/>
                </a:lnTo>
                <a:lnTo>
                  <a:pt x="5988" y="105860"/>
                </a:lnTo>
                <a:lnTo>
                  <a:pt x="0" y="762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7234238" y="1595438"/>
            <a:ext cx="161925" cy="1619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8229600" y="2781300"/>
            <a:ext cx="228600" cy="0"/>
          </a:xfrm>
          <a:custGeom>
            <a:avLst/>
            <a:gdLst/>
            <a:ahLst/>
            <a:cxnLst/>
            <a:rect l="l" t="t" r="r" b="b"/>
            <a:pathLst>
              <a:path w="228600">
                <a:moveTo>
                  <a:pt x="0" y="0"/>
                </a:moveTo>
                <a:lnTo>
                  <a:pt x="228600" y="1"/>
                </a:lnTo>
              </a:path>
            </a:pathLst>
          </a:custGeom>
          <a:ln w="9525">
            <a:solidFill>
              <a:srgbClr val="FF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8343900" y="2667000"/>
            <a:ext cx="0" cy="228600"/>
          </a:xfrm>
          <a:custGeom>
            <a:avLst/>
            <a:gdLst/>
            <a:ahLst/>
            <a:cxnLst/>
            <a:rect l="l" t="t" r="r" b="b"/>
            <a:pathLst>
              <a:path h="228600">
                <a:moveTo>
                  <a:pt x="0" y="0"/>
                </a:moveTo>
                <a:lnTo>
                  <a:pt x="1" y="228600"/>
                </a:lnTo>
              </a:path>
            </a:pathLst>
          </a:custGeom>
          <a:ln w="9525">
            <a:solidFill>
              <a:srgbClr val="FF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7772400" y="2933700"/>
            <a:ext cx="228600" cy="0"/>
          </a:xfrm>
          <a:custGeom>
            <a:avLst/>
            <a:gdLst/>
            <a:ahLst/>
            <a:cxnLst/>
            <a:rect l="l" t="t" r="r" b="b"/>
            <a:pathLst>
              <a:path w="228600">
                <a:moveTo>
                  <a:pt x="0" y="0"/>
                </a:moveTo>
                <a:lnTo>
                  <a:pt x="228600" y="1"/>
                </a:lnTo>
              </a:path>
            </a:pathLst>
          </a:custGeom>
          <a:ln w="9525">
            <a:solidFill>
              <a:srgbClr val="FF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7886700" y="2819400"/>
            <a:ext cx="0" cy="228600"/>
          </a:xfrm>
          <a:custGeom>
            <a:avLst/>
            <a:gdLst/>
            <a:ahLst/>
            <a:cxnLst/>
            <a:rect l="l" t="t" r="r" b="b"/>
            <a:pathLst>
              <a:path h="228600">
                <a:moveTo>
                  <a:pt x="0" y="0"/>
                </a:moveTo>
                <a:lnTo>
                  <a:pt x="1" y="228600"/>
                </a:lnTo>
              </a:path>
            </a:pathLst>
          </a:custGeom>
          <a:ln w="9525">
            <a:solidFill>
              <a:srgbClr val="FF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8686800" y="2705100"/>
            <a:ext cx="228600" cy="0"/>
          </a:xfrm>
          <a:custGeom>
            <a:avLst/>
            <a:gdLst/>
            <a:ahLst/>
            <a:cxnLst/>
            <a:rect l="l" t="t" r="r" b="b"/>
            <a:pathLst>
              <a:path w="228600">
                <a:moveTo>
                  <a:pt x="0" y="0"/>
                </a:moveTo>
                <a:lnTo>
                  <a:pt x="228600" y="1"/>
                </a:lnTo>
              </a:path>
            </a:pathLst>
          </a:custGeom>
          <a:ln w="9525">
            <a:solidFill>
              <a:srgbClr val="FF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8801100" y="2590800"/>
            <a:ext cx="0" cy="228600"/>
          </a:xfrm>
          <a:custGeom>
            <a:avLst/>
            <a:gdLst/>
            <a:ahLst/>
            <a:cxnLst/>
            <a:rect l="l" t="t" r="r" b="b"/>
            <a:pathLst>
              <a:path h="228600">
                <a:moveTo>
                  <a:pt x="0" y="0"/>
                </a:moveTo>
                <a:lnTo>
                  <a:pt x="1" y="228600"/>
                </a:lnTo>
              </a:path>
            </a:pathLst>
          </a:custGeom>
          <a:ln w="9525">
            <a:solidFill>
              <a:srgbClr val="FF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8001000" y="2247900"/>
            <a:ext cx="228600" cy="0"/>
          </a:xfrm>
          <a:custGeom>
            <a:avLst/>
            <a:gdLst/>
            <a:ahLst/>
            <a:cxnLst/>
            <a:rect l="l" t="t" r="r" b="b"/>
            <a:pathLst>
              <a:path w="228600">
                <a:moveTo>
                  <a:pt x="0" y="0"/>
                </a:moveTo>
                <a:lnTo>
                  <a:pt x="228600" y="1"/>
                </a:lnTo>
              </a:path>
            </a:pathLst>
          </a:custGeom>
          <a:ln w="9525">
            <a:solidFill>
              <a:srgbClr val="FF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8115300" y="2133600"/>
            <a:ext cx="0" cy="228600"/>
          </a:xfrm>
          <a:custGeom>
            <a:avLst/>
            <a:gdLst/>
            <a:ahLst/>
            <a:cxnLst/>
            <a:rect l="l" t="t" r="r" b="b"/>
            <a:pathLst>
              <a:path h="228600">
                <a:moveTo>
                  <a:pt x="0" y="0"/>
                </a:moveTo>
                <a:lnTo>
                  <a:pt x="1" y="228600"/>
                </a:lnTo>
              </a:path>
            </a:pathLst>
          </a:custGeom>
          <a:ln w="9525">
            <a:solidFill>
              <a:srgbClr val="FF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8382000" y="2552700"/>
            <a:ext cx="228600" cy="0"/>
          </a:xfrm>
          <a:custGeom>
            <a:avLst/>
            <a:gdLst/>
            <a:ahLst/>
            <a:cxnLst/>
            <a:rect l="l" t="t" r="r" b="b"/>
            <a:pathLst>
              <a:path w="228600">
                <a:moveTo>
                  <a:pt x="0" y="0"/>
                </a:moveTo>
                <a:lnTo>
                  <a:pt x="228600" y="1"/>
                </a:lnTo>
              </a:path>
            </a:pathLst>
          </a:custGeom>
          <a:ln w="9525">
            <a:solidFill>
              <a:srgbClr val="FF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8496300" y="2438400"/>
            <a:ext cx="0" cy="228600"/>
          </a:xfrm>
          <a:custGeom>
            <a:avLst/>
            <a:gdLst/>
            <a:ahLst/>
            <a:cxnLst/>
            <a:rect l="l" t="t" r="r" b="b"/>
            <a:pathLst>
              <a:path h="228600">
                <a:moveTo>
                  <a:pt x="0" y="0"/>
                </a:moveTo>
                <a:lnTo>
                  <a:pt x="1" y="228600"/>
                </a:lnTo>
              </a:path>
            </a:pathLst>
          </a:custGeom>
          <a:ln w="9525">
            <a:solidFill>
              <a:srgbClr val="FF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8458200" y="2933700"/>
            <a:ext cx="228600" cy="0"/>
          </a:xfrm>
          <a:custGeom>
            <a:avLst/>
            <a:gdLst/>
            <a:ahLst/>
            <a:cxnLst/>
            <a:rect l="l" t="t" r="r" b="b"/>
            <a:pathLst>
              <a:path w="228600">
                <a:moveTo>
                  <a:pt x="0" y="0"/>
                </a:moveTo>
                <a:lnTo>
                  <a:pt x="228600" y="1"/>
                </a:lnTo>
              </a:path>
            </a:pathLst>
          </a:custGeom>
          <a:ln w="9525">
            <a:solidFill>
              <a:srgbClr val="FF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8572500" y="2819400"/>
            <a:ext cx="0" cy="228600"/>
          </a:xfrm>
          <a:custGeom>
            <a:avLst/>
            <a:gdLst/>
            <a:ahLst/>
            <a:cxnLst/>
            <a:rect l="l" t="t" r="r" b="b"/>
            <a:pathLst>
              <a:path h="228600">
                <a:moveTo>
                  <a:pt x="0" y="0"/>
                </a:moveTo>
                <a:lnTo>
                  <a:pt x="1" y="228600"/>
                </a:lnTo>
              </a:path>
            </a:pathLst>
          </a:custGeom>
          <a:ln w="9525">
            <a:solidFill>
              <a:srgbClr val="FF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8686800" y="1943100"/>
            <a:ext cx="228600" cy="0"/>
          </a:xfrm>
          <a:custGeom>
            <a:avLst/>
            <a:gdLst/>
            <a:ahLst/>
            <a:cxnLst/>
            <a:rect l="l" t="t" r="r" b="b"/>
            <a:pathLst>
              <a:path w="228600">
                <a:moveTo>
                  <a:pt x="0" y="0"/>
                </a:moveTo>
                <a:lnTo>
                  <a:pt x="228600" y="1"/>
                </a:lnTo>
              </a:path>
            </a:pathLst>
          </a:custGeom>
          <a:ln w="9525">
            <a:solidFill>
              <a:srgbClr val="FF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8801100" y="1828800"/>
            <a:ext cx="0" cy="228600"/>
          </a:xfrm>
          <a:custGeom>
            <a:avLst/>
            <a:gdLst/>
            <a:ahLst/>
            <a:cxnLst/>
            <a:rect l="l" t="t" r="r" b="b"/>
            <a:pathLst>
              <a:path h="228600">
                <a:moveTo>
                  <a:pt x="0" y="0"/>
                </a:moveTo>
                <a:lnTo>
                  <a:pt x="1" y="228600"/>
                </a:lnTo>
              </a:path>
            </a:pathLst>
          </a:custGeom>
          <a:ln w="9525">
            <a:solidFill>
              <a:srgbClr val="FF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8915400" y="2171700"/>
            <a:ext cx="228600" cy="0"/>
          </a:xfrm>
          <a:custGeom>
            <a:avLst/>
            <a:gdLst/>
            <a:ahLst/>
            <a:cxnLst/>
            <a:rect l="l" t="t" r="r" b="b"/>
            <a:pathLst>
              <a:path w="228600">
                <a:moveTo>
                  <a:pt x="0" y="0"/>
                </a:moveTo>
                <a:lnTo>
                  <a:pt x="228600" y="1"/>
                </a:lnTo>
              </a:path>
            </a:pathLst>
          </a:custGeom>
          <a:ln w="9525">
            <a:solidFill>
              <a:srgbClr val="FF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9029700" y="2057400"/>
            <a:ext cx="0" cy="228600"/>
          </a:xfrm>
          <a:custGeom>
            <a:avLst/>
            <a:gdLst/>
            <a:ahLst/>
            <a:cxnLst/>
            <a:rect l="l" t="t" r="r" b="b"/>
            <a:pathLst>
              <a:path h="228600">
                <a:moveTo>
                  <a:pt x="0" y="0"/>
                </a:moveTo>
                <a:lnTo>
                  <a:pt x="1" y="228600"/>
                </a:lnTo>
              </a:path>
            </a:pathLst>
          </a:custGeom>
          <a:ln w="9525">
            <a:solidFill>
              <a:srgbClr val="FF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 txBox="1"/>
          <p:nvPr/>
        </p:nvSpPr>
        <p:spPr>
          <a:xfrm>
            <a:off x="2593340" y="5811520"/>
            <a:ext cx="47021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 dirty="0">
                <a:solidFill>
                  <a:srgbClr val="FF0000"/>
                </a:solidFill>
                <a:latin typeface="Calibri"/>
                <a:cs typeface="Calibri"/>
              </a:rPr>
              <a:t>What </a:t>
            </a:r>
            <a:r>
              <a:rPr dirty="0">
                <a:solidFill>
                  <a:srgbClr val="FF0000"/>
                </a:solidFill>
                <a:latin typeface="Calibri"/>
                <a:cs typeface="Calibri"/>
              </a:rPr>
              <a:t>does </a:t>
            </a:r>
            <a:r>
              <a:rPr spc="-10" dirty="0">
                <a:solidFill>
                  <a:srgbClr val="FF0000"/>
                </a:solidFill>
                <a:latin typeface="Calibri"/>
                <a:cs typeface="Calibri"/>
              </a:rPr>
              <a:t>that </a:t>
            </a:r>
            <a:r>
              <a:rPr spc="-5" dirty="0">
                <a:solidFill>
                  <a:srgbClr val="FF0000"/>
                </a:solidFill>
                <a:latin typeface="Calibri"/>
                <a:cs typeface="Calibri"/>
              </a:rPr>
              <a:t>mean </a:t>
            </a:r>
            <a:r>
              <a:rPr spc="-15" dirty="0">
                <a:solidFill>
                  <a:srgbClr val="FF0000"/>
                </a:solidFill>
                <a:latin typeface="Calibri"/>
                <a:cs typeface="Calibri"/>
              </a:rPr>
              <a:t>for </a:t>
            </a:r>
            <a:r>
              <a:rPr spc="-5" dirty="0">
                <a:solidFill>
                  <a:srgbClr val="FF0000"/>
                </a:solidFill>
                <a:latin typeface="Calibri"/>
                <a:cs typeface="Calibri"/>
              </a:rPr>
              <a:t>learning </a:t>
            </a:r>
            <a:r>
              <a:rPr spc="-10" dirty="0">
                <a:solidFill>
                  <a:srgbClr val="FF0000"/>
                </a:solidFill>
                <a:latin typeface="Calibri"/>
                <a:cs typeface="Calibri"/>
              </a:rPr>
              <a:t>from</a:t>
            </a:r>
            <a:r>
              <a:rPr spc="3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pc="-10" dirty="0">
                <a:solidFill>
                  <a:srgbClr val="FF0000"/>
                </a:solidFill>
                <a:latin typeface="Calibri"/>
                <a:cs typeface="Calibri"/>
              </a:rPr>
              <a:t>examples?</a:t>
            </a:r>
            <a:endParaRPr>
              <a:latin typeface="Calibri"/>
              <a:cs typeface="Calibri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1602740" y="6596717"/>
            <a:ext cx="250507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dirty="0">
                <a:solidFill>
                  <a:srgbClr val="7F7F7F"/>
                </a:solidFill>
                <a:latin typeface="Calibri"/>
                <a:cs typeface="Calibri"/>
              </a:rPr>
              <a:t>Based </a:t>
            </a:r>
            <a:r>
              <a:rPr sz="1400" spc="-5" dirty="0">
                <a:solidFill>
                  <a:srgbClr val="7F7F7F"/>
                </a:solidFill>
                <a:latin typeface="Calibri"/>
                <a:cs typeface="Calibri"/>
              </a:rPr>
              <a:t>on </a:t>
            </a:r>
            <a:r>
              <a:rPr sz="1400" dirty="0">
                <a:solidFill>
                  <a:srgbClr val="7F7F7F"/>
                </a:solidFill>
                <a:latin typeface="Calibri"/>
                <a:cs typeface="Calibri"/>
              </a:rPr>
              <a:t>slide </a:t>
            </a:r>
            <a:r>
              <a:rPr sz="1400" spc="-5" dirty="0">
                <a:solidFill>
                  <a:srgbClr val="7F7F7F"/>
                </a:solidFill>
                <a:latin typeface="Calibri"/>
                <a:cs typeface="Calibri"/>
              </a:rPr>
              <a:t>by </a:t>
            </a:r>
            <a:r>
              <a:rPr sz="1400" spc="-15" dirty="0">
                <a:solidFill>
                  <a:srgbClr val="7F7F7F"/>
                </a:solidFill>
                <a:latin typeface="Calibri"/>
                <a:cs typeface="Calibri"/>
              </a:rPr>
              <a:t>Pedro</a:t>
            </a:r>
            <a:r>
              <a:rPr sz="1400" spc="-6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7F7F7F"/>
                </a:solidFill>
                <a:latin typeface="Calibri"/>
                <a:cs typeface="Calibri"/>
              </a:rPr>
              <a:t>Domingos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9949816" y="6426327"/>
            <a:ext cx="18097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16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213248" y="662345"/>
            <a:ext cx="5853112" cy="689932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2-Class</a:t>
            </a:r>
            <a:r>
              <a:rPr spc="-40" dirty="0"/>
              <a:t> </a:t>
            </a:r>
            <a:r>
              <a:rPr spc="-5" dirty="0"/>
              <a:t>Cases: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958340" y="4384310"/>
            <a:ext cx="6258560" cy="1146810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381000" marR="30480" indent="-342900">
              <a:lnSpc>
                <a:spcPts val="3030"/>
              </a:lnSpc>
              <a:spcBef>
                <a:spcPts val="475"/>
              </a:spcBef>
              <a:buChar char="•"/>
              <a:tabLst>
                <a:tab pos="380365" algn="l"/>
                <a:tab pos="381000" algn="l"/>
              </a:tabLst>
            </a:pPr>
            <a:r>
              <a:rPr sz="2800" spc="-10" dirty="0">
                <a:latin typeface="Calibri"/>
                <a:cs typeface="Calibri"/>
              </a:rPr>
              <a:t>What </a:t>
            </a:r>
            <a:r>
              <a:rPr sz="2800" spc="-5" dirty="0">
                <a:latin typeface="Calibri"/>
                <a:cs typeface="Calibri"/>
              </a:rPr>
              <a:t>is the </a:t>
            </a:r>
            <a:r>
              <a:rPr sz="2800" spc="-15" dirty="0">
                <a:latin typeface="Calibri"/>
                <a:cs typeface="Calibri"/>
              </a:rPr>
              <a:t>entropy </a:t>
            </a:r>
            <a:r>
              <a:rPr sz="2800" spc="-5" dirty="0">
                <a:latin typeface="Calibri"/>
                <a:cs typeface="Calibri"/>
              </a:rPr>
              <a:t>of </a:t>
            </a:r>
            <a:r>
              <a:rPr sz="2800" dirty="0">
                <a:latin typeface="Calibri"/>
                <a:cs typeface="Calibri"/>
              </a:rPr>
              <a:t>a </a:t>
            </a:r>
            <a:r>
              <a:rPr sz="2800" spc="-15" dirty="0">
                <a:latin typeface="Calibri"/>
                <a:cs typeface="Calibri"/>
              </a:rPr>
              <a:t>group </a:t>
            </a:r>
            <a:r>
              <a:rPr sz="2800" spc="-5" dirty="0">
                <a:latin typeface="Calibri"/>
                <a:cs typeface="Calibri"/>
              </a:rPr>
              <a:t>with </a:t>
            </a:r>
            <a:r>
              <a:rPr sz="2800" dirty="0">
                <a:latin typeface="Calibri"/>
                <a:cs typeface="Calibri"/>
              </a:rPr>
              <a:t>50%  </a:t>
            </a:r>
            <a:r>
              <a:rPr sz="2800" spc="-5" dirty="0">
                <a:latin typeface="Calibri"/>
                <a:cs typeface="Calibri"/>
              </a:rPr>
              <a:t>in either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class?</a:t>
            </a:r>
            <a:endParaRPr sz="2800">
              <a:latin typeface="Calibri"/>
              <a:cs typeface="Calibri"/>
            </a:endParaRPr>
          </a:p>
          <a:p>
            <a:pPr marL="495300">
              <a:spcBef>
                <a:spcPts val="229"/>
              </a:spcBef>
              <a:tabLst>
                <a:tab pos="780415" algn="l"/>
              </a:tabLst>
            </a:pPr>
            <a:r>
              <a:rPr dirty="0">
                <a:latin typeface="Calibri"/>
                <a:cs typeface="Calibri"/>
              </a:rPr>
              <a:t>–	</a:t>
            </a:r>
            <a:r>
              <a:rPr spc="-10" dirty="0">
                <a:latin typeface="Calibri"/>
                <a:cs typeface="Calibri"/>
              </a:rPr>
              <a:t>entropy </a:t>
            </a:r>
            <a:r>
              <a:rPr dirty="0">
                <a:latin typeface="Calibri"/>
                <a:cs typeface="Calibri"/>
              </a:rPr>
              <a:t>= </a:t>
            </a:r>
            <a:r>
              <a:rPr spc="-5" dirty="0">
                <a:latin typeface="Calibri"/>
                <a:cs typeface="Calibri"/>
              </a:rPr>
              <a:t>-0.5 log</a:t>
            </a:r>
            <a:r>
              <a:rPr spc="-7" baseline="-20833" dirty="0">
                <a:latin typeface="Calibri"/>
                <a:cs typeface="Calibri"/>
              </a:rPr>
              <a:t>2</a:t>
            </a:r>
            <a:r>
              <a:rPr spc="-5" dirty="0">
                <a:latin typeface="Calibri"/>
                <a:cs typeface="Calibri"/>
              </a:rPr>
              <a:t>0.5 </a:t>
            </a:r>
            <a:r>
              <a:rPr dirty="0">
                <a:latin typeface="Calibri"/>
                <a:cs typeface="Calibri"/>
              </a:rPr>
              <a:t>– </a:t>
            </a:r>
            <a:r>
              <a:rPr spc="-5" dirty="0">
                <a:latin typeface="Calibri"/>
                <a:cs typeface="Calibri"/>
              </a:rPr>
              <a:t>0.5 log</a:t>
            </a:r>
            <a:r>
              <a:rPr spc="-7" baseline="-20833" dirty="0">
                <a:latin typeface="Calibri"/>
                <a:cs typeface="Calibri"/>
              </a:rPr>
              <a:t>2</a:t>
            </a:r>
            <a:r>
              <a:rPr spc="-5" dirty="0">
                <a:latin typeface="Calibri"/>
                <a:cs typeface="Calibri"/>
              </a:rPr>
              <a:t>0.5</a:t>
            </a:r>
            <a:r>
              <a:rPr spc="6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=1</a:t>
            </a:r>
            <a:endParaRPr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9424988" y="2880115"/>
            <a:ext cx="142875" cy="14204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763000" y="2752355"/>
            <a:ext cx="1600200" cy="1524000"/>
          </a:xfrm>
          <a:custGeom>
            <a:avLst/>
            <a:gdLst/>
            <a:ahLst/>
            <a:cxnLst/>
            <a:rect l="l" t="t" r="r" b="b"/>
            <a:pathLst>
              <a:path w="1600200" h="1524000">
                <a:moveTo>
                  <a:pt x="0" y="762000"/>
                </a:moveTo>
                <a:lnTo>
                  <a:pt x="1460" y="715581"/>
                </a:lnTo>
                <a:lnTo>
                  <a:pt x="5784" y="669897"/>
                </a:lnTo>
                <a:lnTo>
                  <a:pt x="12890" y="625029"/>
                </a:lnTo>
                <a:lnTo>
                  <a:pt x="22693" y="581056"/>
                </a:lnTo>
                <a:lnTo>
                  <a:pt x="35110" y="538057"/>
                </a:lnTo>
                <a:lnTo>
                  <a:pt x="50056" y="496113"/>
                </a:lnTo>
                <a:lnTo>
                  <a:pt x="67448" y="455303"/>
                </a:lnTo>
                <a:lnTo>
                  <a:pt x="87203" y="415706"/>
                </a:lnTo>
                <a:lnTo>
                  <a:pt x="109237" y="377404"/>
                </a:lnTo>
                <a:lnTo>
                  <a:pt x="133465" y="340474"/>
                </a:lnTo>
                <a:lnTo>
                  <a:pt x="159805" y="304997"/>
                </a:lnTo>
                <a:lnTo>
                  <a:pt x="188173" y="271053"/>
                </a:lnTo>
                <a:lnTo>
                  <a:pt x="218485" y="238721"/>
                </a:lnTo>
                <a:lnTo>
                  <a:pt x="250657" y="208081"/>
                </a:lnTo>
                <a:lnTo>
                  <a:pt x="284605" y="179212"/>
                </a:lnTo>
                <a:lnTo>
                  <a:pt x="320247" y="152195"/>
                </a:lnTo>
                <a:lnTo>
                  <a:pt x="357497" y="127110"/>
                </a:lnTo>
                <a:lnTo>
                  <a:pt x="396274" y="104035"/>
                </a:lnTo>
                <a:lnTo>
                  <a:pt x="436492" y="83050"/>
                </a:lnTo>
                <a:lnTo>
                  <a:pt x="478068" y="64236"/>
                </a:lnTo>
                <a:lnTo>
                  <a:pt x="520919" y="47672"/>
                </a:lnTo>
                <a:lnTo>
                  <a:pt x="564960" y="33438"/>
                </a:lnTo>
                <a:lnTo>
                  <a:pt x="610109" y="21612"/>
                </a:lnTo>
                <a:lnTo>
                  <a:pt x="656281" y="12276"/>
                </a:lnTo>
                <a:lnTo>
                  <a:pt x="703392" y="5509"/>
                </a:lnTo>
                <a:lnTo>
                  <a:pt x="751360" y="1390"/>
                </a:lnTo>
                <a:lnTo>
                  <a:pt x="800100" y="0"/>
                </a:lnTo>
                <a:lnTo>
                  <a:pt x="848839" y="1390"/>
                </a:lnTo>
                <a:lnTo>
                  <a:pt x="896807" y="5509"/>
                </a:lnTo>
                <a:lnTo>
                  <a:pt x="943918" y="12276"/>
                </a:lnTo>
                <a:lnTo>
                  <a:pt x="990090" y="21612"/>
                </a:lnTo>
                <a:lnTo>
                  <a:pt x="1035239" y="33438"/>
                </a:lnTo>
                <a:lnTo>
                  <a:pt x="1079280" y="47672"/>
                </a:lnTo>
                <a:lnTo>
                  <a:pt x="1122131" y="64236"/>
                </a:lnTo>
                <a:lnTo>
                  <a:pt x="1163707" y="83050"/>
                </a:lnTo>
                <a:lnTo>
                  <a:pt x="1203925" y="104035"/>
                </a:lnTo>
                <a:lnTo>
                  <a:pt x="1242702" y="127110"/>
                </a:lnTo>
                <a:lnTo>
                  <a:pt x="1279952" y="152195"/>
                </a:lnTo>
                <a:lnTo>
                  <a:pt x="1315594" y="179212"/>
                </a:lnTo>
                <a:lnTo>
                  <a:pt x="1349542" y="208081"/>
                </a:lnTo>
                <a:lnTo>
                  <a:pt x="1381714" y="238721"/>
                </a:lnTo>
                <a:lnTo>
                  <a:pt x="1412026" y="271053"/>
                </a:lnTo>
                <a:lnTo>
                  <a:pt x="1440394" y="304997"/>
                </a:lnTo>
                <a:lnTo>
                  <a:pt x="1466734" y="340474"/>
                </a:lnTo>
                <a:lnTo>
                  <a:pt x="1490962" y="377404"/>
                </a:lnTo>
                <a:lnTo>
                  <a:pt x="1512996" y="415706"/>
                </a:lnTo>
                <a:lnTo>
                  <a:pt x="1532751" y="455303"/>
                </a:lnTo>
                <a:lnTo>
                  <a:pt x="1550143" y="496113"/>
                </a:lnTo>
                <a:lnTo>
                  <a:pt x="1565090" y="538057"/>
                </a:lnTo>
                <a:lnTo>
                  <a:pt x="1577506" y="581056"/>
                </a:lnTo>
                <a:lnTo>
                  <a:pt x="1587309" y="625029"/>
                </a:lnTo>
                <a:lnTo>
                  <a:pt x="1594415" y="669897"/>
                </a:lnTo>
                <a:lnTo>
                  <a:pt x="1598739" y="715581"/>
                </a:lnTo>
                <a:lnTo>
                  <a:pt x="1600200" y="762000"/>
                </a:lnTo>
                <a:lnTo>
                  <a:pt x="1598739" y="808418"/>
                </a:lnTo>
                <a:lnTo>
                  <a:pt x="1594415" y="854102"/>
                </a:lnTo>
                <a:lnTo>
                  <a:pt x="1587309" y="898970"/>
                </a:lnTo>
                <a:lnTo>
                  <a:pt x="1577506" y="942943"/>
                </a:lnTo>
                <a:lnTo>
                  <a:pt x="1565090" y="985942"/>
                </a:lnTo>
                <a:lnTo>
                  <a:pt x="1550143" y="1027886"/>
                </a:lnTo>
                <a:lnTo>
                  <a:pt x="1532751" y="1068696"/>
                </a:lnTo>
                <a:lnTo>
                  <a:pt x="1512996" y="1108293"/>
                </a:lnTo>
                <a:lnTo>
                  <a:pt x="1490962" y="1146596"/>
                </a:lnTo>
                <a:lnTo>
                  <a:pt x="1466734" y="1183525"/>
                </a:lnTo>
                <a:lnTo>
                  <a:pt x="1440394" y="1219002"/>
                </a:lnTo>
                <a:lnTo>
                  <a:pt x="1412026" y="1252946"/>
                </a:lnTo>
                <a:lnTo>
                  <a:pt x="1381714" y="1285278"/>
                </a:lnTo>
                <a:lnTo>
                  <a:pt x="1349542" y="1315918"/>
                </a:lnTo>
                <a:lnTo>
                  <a:pt x="1315594" y="1344787"/>
                </a:lnTo>
                <a:lnTo>
                  <a:pt x="1279952" y="1371804"/>
                </a:lnTo>
                <a:lnTo>
                  <a:pt x="1242702" y="1396889"/>
                </a:lnTo>
                <a:lnTo>
                  <a:pt x="1203925" y="1419964"/>
                </a:lnTo>
                <a:lnTo>
                  <a:pt x="1163707" y="1440949"/>
                </a:lnTo>
                <a:lnTo>
                  <a:pt x="1122131" y="1459763"/>
                </a:lnTo>
                <a:lnTo>
                  <a:pt x="1079280" y="1476327"/>
                </a:lnTo>
                <a:lnTo>
                  <a:pt x="1035239" y="1490561"/>
                </a:lnTo>
                <a:lnTo>
                  <a:pt x="990090" y="1502387"/>
                </a:lnTo>
                <a:lnTo>
                  <a:pt x="943918" y="1511723"/>
                </a:lnTo>
                <a:lnTo>
                  <a:pt x="896807" y="1518490"/>
                </a:lnTo>
                <a:lnTo>
                  <a:pt x="848839" y="1522609"/>
                </a:lnTo>
                <a:lnTo>
                  <a:pt x="800100" y="1524000"/>
                </a:lnTo>
                <a:lnTo>
                  <a:pt x="751360" y="1522609"/>
                </a:lnTo>
                <a:lnTo>
                  <a:pt x="703392" y="1518490"/>
                </a:lnTo>
                <a:lnTo>
                  <a:pt x="656281" y="1511723"/>
                </a:lnTo>
                <a:lnTo>
                  <a:pt x="610109" y="1502387"/>
                </a:lnTo>
                <a:lnTo>
                  <a:pt x="564960" y="1490561"/>
                </a:lnTo>
                <a:lnTo>
                  <a:pt x="520919" y="1476327"/>
                </a:lnTo>
                <a:lnTo>
                  <a:pt x="478068" y="1459763"/>
                </a:lnTo>
                <a:lnTo>
                  <a:pt x="436492" y="1440949"/>
                </a:lnTo>
                <a:lnTo>
                  <a:pt x="396274" y="1419964"/>
                </a:lnTo>
                <a:lnTo>
                  <a:pt x="357497" y="1396889"/>
                </a:lnTo>
                <a:lnTo>
                  <a:pt x="320247" y="1371804"/>
                </a:lnTo>
                <a:lnTo>
                  <a:pt x="284605" y="1344787"/>
                </a:lnTo>
                <a:lnTo>
                  <a:pt x="250657" y="1315918"/>
                </a:lnTo>
                <a:lnTo>
                  <a:pt x="218485" y="1285278"/>
                </a:lnTo>
                <a:lnTo>
                  <a:pt x="188173" y="1252946"/>
                </a:lnTo>
                <a:lnTo>
                  <a:pt x="159805" y="1219002"/>
                </a:lnTo>
                <a:lnTo>
                  <a:pt x="133465" y="1183525"/>
                </a:lnTo>
                <a:lnTo>
                  <a:pt x="109237" y="1146596"/>
                </a:lnTo>
                <a:lnTo>
                  <a:pt x="87203" y="1108293"/>
                </a:lnTo>
                <a:lnTo>
                  <a:pt x="67448" y="1068696"/>
                </a:lnTo>
                <a:lnTo>
                  <a:pt x="50056" y="1027886"/>
                </a:lnTo>
                <a:lnTo>
                  <a:pt x="35110" y="985942"/>
                </a:lnTo>
                <a:lnTo>
                  <a:pt x="22693" y="942943"/>
                </a:lnTo>
                <a:lnTo>
                  <a:pt x="12890" y="898970"/>
                </a:lnTo>
                <a:lnTo>
                  <a:pt x="5784" y="854102"/>
                </a:lnTo>
                <a:lnTo>
                  <a:pt x="1460" y="808418"/>
                </a:lnTo>
                <a:lnTo>
                  <a:pt x="0" y="7620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829800" y="3481227"/>
            <a:ext cx="133350" cy="132715"/>
          </a:xfrm>
          <a:custGeom>
            <a:avLst/>
            <a:gdLst/>
            <a:ahLst/>
            <a:cxnLst/>
            <a:rect l="l" t="t" r="r" b="b"/>
            <a:pathLst>
              <a:path w="133350" h="132714">
                <a:moveTo>
                  <a:pt x="66675" y="0"/>
                </a:moveTo>
                <a:lnTo>
                  <a:pt x="40722" y="5207"/>
                </a:lnTo>
                <a:lnTo>
                  <a:pt x="19528" y="19407"/>
                </a:lnTo>
                <a:lnTo>
                  <a:pt x="5239" y="40469"/>
                </a:lnTo>
                <a:lnTo>
                  <a:pt x="0" y="66260"/>
                </a:lnTo>
                <a:lnTo>
                  <a:pt x="5239" y="92052"/>
                </a:lnTo>
                <a:lnTo>
                  <a:pt x="19528" y="113114"/>
                </a:lnTo>
                <a:lnTo>
                  <a:pt x="40722" y="127314"/>
                </a:lnTo>
                <a:lnTo>
                  <a:pt x="66675" y="132521"/>
                </a:lnTo>
                <a:lnTo>
                  <a:pt x="92627" y="127314"/>
                </a:lnTo>
                <a:lnTo>
                  <a:pt x="113821" y="113114"/>
                </a:lnTo>
                <a:lnTo>
                  <a:pt x="128110" y="92052"/>
                </a:lnTo>
                <a:lnTo>
                  <a:pt x="133350" y="66260"/>
                </a:lnTo>
                <a:lnTo>
                  <a:pt x="128110" y="40469"/>
                </a:lnTo>
                <a:lnTo>
                  <a:pt x="113821" y="19407"/>
                </a:lnTo>
                <a:lnTo>
                  <a:pt x="92627" y="5207"/>
                </a:lnTo>
                <a:lnTo>
                  <a:pt x="66675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829800" y="3481227"/>
            <a:ext cx="133350" cy="132715"/>
          </a:xfrm>
          <a:custGeom>
            <a:avLst/>
            <a:gdLst/>
            <a:ahLst/>
            <a:cxnLst/>
            <a:rect l="l" t="t" r="r" b="b"/>
            <a:pathLst>
              <a:path w="133350" h="132714">
                <a:moveTo>
                  <a:pt x="0" y="66261"/>
                </a:moveTo>
                <a:lnTo>
                  <a:pt x="5239" y="40469"/>
                </a:lnTo>
                <a:lnTo>
                  <a:pt x="19528" y="19407"/>
                </a:lnTo>
                <a:lnTo>
                  <a:pt x="40722" y="5207"/>
                </a:lnTo>
                <a:lnTo>
                  <a:pt x="66675" y="0"/>
                </a:lnTo>
                <a:lnTo>
                  <a:pt x="92627" y="5207"/>
                </a:lnTo>
                <a:lnTo>
                  <a:pt x="113821" y="19407"/>
                </a:lnTo>
                <a:lnTo>
                  <a:pt x="128110" y="40469"/>
                </a:lnTo>
                <a:lnTo>
                  <a:pt x="133350" y="66261"/>
                </a:lnTo>
                <a:lnTo>
                  <a:pt x="128110" y="92052"/>
                </a:lnTo>
                <a:lnTo>
                  <a:pt x="113821" y="113114"/>
                </a:lnTo>
                <a:lnTo>
                  <a:pt x="92627" y="127314"/>
                </a:lnTo>
                <a:lnTo>
                  <a:pt x="66675" y="132522"/>
                </a:lnTo>
                <a:lnTo>
                  <a:pt x="40722" y="127314"/>
                </a:lnTo>
                <a:lnTo>
                  <a:pt x="19528" y="113114"/>
                </a:lnTo>
                <a:lnTo>
                  <a:pt x="5239" y="92052"/>
                </a:lnTo>
                <a:lnTo>
                  <a:pt x="0" y="66261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9629775" y="3481227"/>
            <a:ext cx="133350" cy="132715"/>
          </a:xfrm>
          <a:custGeom>
            <a:avLst/>
            <a:gdLst/>
            <a:ahLst/>
            <a:cxnLst/>
            <a:rect l="l" t="t" r="r" b="b"/>
            <a:pathLst>
              <a:path w="133350" h="132714">
                <a:moveTo>
                  <a:pt x="66675" y="0"/>
                </a:moveTo>
                <a:lnTo>
                  <a:pt x="40722" y="5207"/>
                </a:lnTo>
                <a:lnTo>
                  <a:pt x="19528" y="19407"/>
                </a:lnTo>
                <a:lnTo>
                  <a:pt x="5239" y="40469"/>
                </a:lnTo>
                <a:lnTo>
                  <a:pt x="0" y="66260"/>
                </a:lnTo>
                <a:lnTo>
                  <a:pt x="5239" y="92052"/>
                </a:lnTo>
                <a:lnTo>
                  <a:pt x="19528" y="113114"/>
                </a:lnTo>
                <a:lnTo>
                  <a:pt x="40722" y="127314"/>
                </a:lnTo>
                <a:lnTo>
                  <a:pt x="66675" y="132521"/>
                </a:lnTo>
                <a:lnTo>
                  <a:pt x="92627" y="127314"/>
                </a:lnTo>
                <a:lnTo>
                  <a:pt x="113821" y="113114"/>
                </a:lnTo>
                <a:lnTo>
                  <a:pt x="128110" y="92052"/>
                </a:lnTo>
                <a:lnTo>
                  <a:pt x="133350" y="66260"/>
                </a:lnTo>
                <a:lnTo>
                  <a:pt x="128110" y="40469"/>
                </a:lnTo>
                <a:lnTo>
                  <a:pt x="113821" y="19407"/>
                </a:lnTo>
                <a:lnTo>
                  <a:pt x="92627" y="5207"/>
                </a:lnTo>
                <a:lnTo>
                  <a:pt x="66675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9629775" y="3481227"/>
            <a:ext cx="133350" cy="132715"/>
          </a:xfrm>
          <a:custGeom>
            <a:avLst/>
            <a:gdLst/>
            <a:ahLst/>
            <a:cxnLst/>
            <a:rect l="l" t="t" r="r" b="b"/>
            <a:pathLst>
              <a:path w="133350" h="132714">
                <a:moveTo>
                  <a:pt x="0" y="66261"/>
                </a:moveTo>
                <a:lnTo>
                  <a:pt x="5239" y="40469"/>
                </a:lnTo>
                <a:lnTo>
                  <a:pt x="19528" y="19407"/>
                </a:lnTo>
                <a:lnTo>
                  <a:pt x="40722" y="5207"/>
                </a:lnTo>
                <a:lnTo>
                  <a:pt x="66675" y="0"/>
                </a:lnTo>
                <a:lnTo>
                  <a:pt x="92627" y="5207"/>
                </a:lnTo>
                <a:lnTo>
                  <a:pt x="113821" y="19407"/>
                </a:lnTo>
                <a:lnTo>
                  <a:pt x="128110" y="40469"/>
                </a:lnTo>
                <a:lnTo>
                  <a:pt x="133350" y="66261"/>
                </a:lnTo>
                <a:lnTo>
                  <a:pt x="128110" y="92052"/>
                </a:lnTo>
                <a:lnTo>
                  <a:pt x="113821" y="113114"/>
                </a:lnTo>
                <a:lnTo>
                  <a:pt x="92627" y="127314"/>
                </a:lnTo>
                <a:lnTo>
                  <a:pt x="66675" y="132522"/>
                </a:lnTo>
                <a:lnTo>
                  <a:pt x="40722" y="127314"/>
                </a:lnTo>
                <a:lnTo>
                  <a:pt x="19528" y="113114"/>
                </a:lnTo>
                <a:lnTo>
                  <a:pt x="5239" y="92052"/>
                </a:lnTo>
                <a:lnTo>
                  <a:pt x="0" y="66261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9291638" y="3012637"/>
            <a:ext cx="142875" cy="14204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9825038" y="3675246"/>
            <a:ext cx="142875" cy="14204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9825038" y="3145159"/>
            <a:ext cx="142875" cy="14204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9024938" y="3410203"/>
            <a:ext cx="142875" cy="14204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9158288" y="3608984"/>
            <a:ext cx="276225" cy="27456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9558338" y="3012637"/>
            <a:ext cx="142875" cy="14204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9629775" y="3348705"/>
            <a:ext cx="133350" cy="132715"/>
          </a:xfrm>
          <a:custGeom>
            <a:avLst/>
            <a:gdLst/>
            <a:ahLst/>
            <a:cxnLst/>
            <a:rect l="l" t="t" r="r" b="b"/>
            <a:pathLst>
              <a:path w="133350" h="132714">
                <a:moveTo>
                  <a:pt x="66675" y="0"/>
                </a:moveTo>
                <a:lnTo>
                  <a:pt x="40722" y="5207"/>
                </a:lnTo>
                <a:lnTo>
                  <a:pt x="19528" y="19407"/>
                </a:lnTo>
                <a:lnTo>
                  <a:pt x="5239" y="40469"/>
                </a:lnTo>
                <a:lnTo>
                  <a:pt x="0" y="66260"/>
                </a:lnTo>
                <a:lnTo>
                  <a:pt x="5239" y="92052"/>
                </a:lnTo>
                <a:lnTo>
                  <a:pt x="19528" y="113114"/>
                </a:lnTo>
                <a:lnTo>
                  <a:pt x="40722" y="127314"/>
                </a:lnTo>
                <a:lnTo>
                  <a:pt x="66675" y="132521"/>
                </a:lnTo>
                <a:lnTo>
                  <a:pt x="92627" y="127314"/>
                </a:lnTo>
                <a:lnTo>
                  <a:pt x="113821" y="113114"/>
                </a:lnTo>
                <a:lnTo>
                  <a:pt x="128110" y="92052"/>
                </a:lnTo>
                <a:lnTo>
                  <a:pt x="133350" y="66260"/>
                </a:lnTo>
                <a:lnTo>
                  <a:pt x="128110" y="40469"/>
                </a:lnTo>
                <a:lnTo>
                  <a:pt x="113821" y="19407"/>
                </a:lnTo>
                <a:lnTo>
                  <a:pt x="92627" y="5207"/>
                </a:lnTo>
                <a:lnTo>
                  <a:pt x="66675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9629775" y="3348705"/>
            <a:ext cx="133350" cy="132715"/>
          </a:xfrm>
          <a:custGeom>
            <a:avLst/>
            <a:gdLst/>
            <a:ahLst/>
            <a:cxnLst/>
            <a:rect l="l" t="t" r="r" b="b"/>
            <a:pathLst>
              <a:path w="133350" h="132714">
                <a:moveTo>
                  <a:pt x="0" y="66261"/>
                </a:moveTo>
                <a:lnTo>
                  <a:pt x="5239" y="40469"/>
                </a:lnTo>
                <a:lnTo>
                  <a:pt x="19528" y="19407"/>
                </a:lnTo>
                <a:lnTo>
                  <a:pt x="40722" y="5207"/>
                </a:lnTo>
                <a:lnTo>
                  <a:pt x="66675" y="0"/>
                </a:lnTo>
                <a:lnTo>
                  <a:pt x="92627" y="5207"/>
                </a:lnTo>
                <a:lnTo>
                  <a:pt x="113821" y="19407"/>
                </a:lnTo>
                <a:lnTo>
                  <a:pt x="128110" y="40469"/>
                </a:lnTo>
                <a:lnTo>
                  <a:pt x="133350" y="66261"/>
                </a:lnTo>
                <a:lnTo>
                  <a:pt x="128110" y="92052"/>
                </a:lnTo>
                <a:lnTo>
                  <a:pt x="113821" y="113114"/>
                </a:lnTo>
                <a:lnTo>
                  <a:pt x="92627" y="127314"/>
                </a:lnTo>
                <a:lnTo>
                  <a:pt x="66675" y="132522"/>
                </a:lnTo>
                <a:lnTo>
                  <a:pt x="40722" y="127314"/>
                </a:lnTo>
                <a:lnTo>
                  <a:pt x="19528" y="113114"/>
                </a:lnTo>
                <a:lnTo>
                  <a:pt x="5239" y="92052"/>
                </a:lnTo>
                <a:lnTo>
                  <a:pt x="0" y="66261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9963150" y="3414966"/>
            <a:ext cx="133350" cy="132715"/>
          </a:xfrm>
          <a:custGeom>
            <a:avLst/>
            <a:gdLst/>
            <a:ahLst/>
            <a:cxnLst/>
            <a:rect l="l" t="t" r="r" b="b"/>
            <a:pathLst>
              <a:path w="133350" h="132714">
                <a:moveTo>
                  <a:pt x="66675" y="0"/>
                </a:moveTo>
                <a:lnTo>
                  <a:pt x="40722" y="5207"/>
                </a:lnTo>
                <a:lnTo>
                  <a:pt x="19528" y="19407"/>
                </a:lnTo>
                <a:lnTo>
                  <a:pt x="5239" y="40469"/>
                </a:lnTo>
                <a:lnTo>
                  <a:pt x="0" y="66260"/>
                </a:lnTo>
                <a:lnTo>
                  <a:pt x="5239" y="92052"/>
                </a:lnTo>
                <a:lnTo>
                  <a:pt x="19528" y="113114"/>
                </a:lnTo>
                <a:lnTo>
                  <a:pt x="40722" y="127314"/>
                </a:lnTo>
                <a:lnTo>
                  <a:pt x="66675" y="132521"/>
                </a:lnTo>
                <a:lnTo>
                  <a:pt x="92627" y="127314"/>
                </a:lnTo>
                <a:lnTo>
                  <a:pt x="113821" y="113114"/>
                </a:lnTo>
                <a:lnTo>
                  <a:pt x="128110" y="92052"/>
                </a:lnTo>
                <a:lnTo>
                  <a:pt x="133350" y="66260"/>
                </a:lnTo>
                <a:lnTo>
                  <a:pt x="128110" y="40469"/>
                </a:lnTo>
                <a:lnTo>
                  <a:pt x="113821" y="19407"/>
                </a:lnTo>
                <a:lnTo>
                  <a:pt x="92627" y="5207"/>
                </a:lnTo>
                <a:lnTo>
                  <a:pt x="66675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963150" y="3414966"/>
            <a:ext cx="133350" cy="132715"/>
          </a:xfrm>
          <a:custGeom>
            <a:avLst/>
            <a:gdLst/>
            <a:ahLst/>
            <a:cxnLst/>
            <a:rect l="l" t="t" r="r" b="b"/>
            <a:pathLst>
              <a:path w="133350" h="132714">
                <a:moveTo>
                  <a:pt x="0" y="66261"/>
                </a:moveTo>
                <a:lnTo>
                  <a:pt x="5239" y="40469"/>
                </a:lnTo>
                <a:lnTo>
                  <a:pt x="19528" y="19407"/>
                </a:lnTo>
                <a:lnTo>
                  <a:pt x="40722" y="5207"/>
                </a:lnTo>
                <a:lnTo>
                  <a:pt x="66675" y="0"/>
                </a:lnTo>
                <a:lnTo>
                  <a:pt x="92627" y="5207"/>
                </a:lnTo>
                <a:lnTo>
                  <a:pt x="113821" y="19407"/>
                </a:lnTo>
                <a:lnTo>
                  <a:pt x="128110" y="40469"/>
                </a:lnTo>
                <a:lnTo>
                  <a:pt x="133350" y="66261"/>
                </a:lnTo>
                <a:lnTo>
                  <a:pt x="128110" y="92052"/>
                </a:lnTo>
                <a:lnTo>
                  <a:pt x="113821" y="113114"/>
                </a:lnTo>
                <a:lnTo>
                  <a:pt x="92627" y="127314"/>
                </a:lnTo>
                <a:lnTo>
                  <a:pt x="66675" y="132522"/>
                </a:lnTo>
                <a:lnTo>
                  <a:pt x="40722" y="127314"/>
                </a:lnTo>
                <a:lnTo>
                  <a:pt x="19528" y="113114"/>
                </a:lnTo>
                <a:lnTo>
                  <a:pt x="5239" y="92052"/>
                </a:lnTo>
                <a:lnTo>
                  <a:pt x="0" y="66261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8869362" y="2023376"/>
            <a:ext cx="1334770" cy="6953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3660" marR="5080" indent="-61594">
              <a:spcBef>
                <a:spcPts val="100"/>
              </a:spcBef>
            </a:pPr>
            <a:r>
              <a:rPr sz="2200" b="1" spc="-5" dirty="0">
                <a:latin typeface="Tahoma"/>
                <a:cs typeface="Tahoma"/>
              </a:rPr>
              <a:t>Mi</a:t>
            </a:r>
            <a:r>
              <a:rPr sz="2200" b="1" dirty="0">
                <a:latin typeface="Tahoma"/>
                <a:cs typeface="Tahoma"/>
              </a:rPr>
              <a:t>n</a:t>
            </a:r>
            <a:r>
              <a:rPr sz="2200" b="1" spc="-5" dirty="0">
                <a:latin typeface="Tahoma"/>
                <a:cs typeface="Tahoma"/>
              </a:rPr>
              <a:t>i</a:t>
            </a:r>
            <a:r>
              <a:rPr sz="2200" b="1" dirty="0">
                <a:latin typeface="Tahoma"/>
                <a:cs typeface="Tahoma"/>
              </a:rPr>
              <a:t>mum  </a:t>
            </a:r>
            <a:r>
              <a:rPr sz="2200" b="1" spc="-5" dirty="0">
                <a:latin typeface="Tahoma"/>
                <a:cs typeface="Tahoma"/>
              </a:rPr>
              <a:t>impurity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8909844" y="4455045"/>
            <a:ext cx="1406525" cy="6953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9220" marR="5080" indent="-97155">
              <a:spcBef>
                <a:spcPts val="100"/>
              </a:spcBef>
            </a:pPr>
            <a:r>
              <a:rPr sz="2200" b="1" spc="-5" dirty="0">
                <a:latin typeface="Tahoma"/>
                <a:cs typeface="Tahoma"/>
              </a:rPr>
              <a:t>Ma</a:t>
            </a:r>
            <a:r>
              <a:rPr sz="2200" b="1" spc="-10" dirty="0">
                <a:latin typeface="Tahoma"/>
                <a:cs typeface="Tahoma"/>
              </a:rPr>
              <a:t>x</a:t>
            </a:r>
            <a:r>
              <a:rPr sz="2200" b="1" spc="-5" dirty="0">
                <a:latin typeface="Tahoma"/>
                <a:cs typeface="Tahoma"/>
              </a:rPr>
              <a:t>i</a:t>
            </a:r>
            <a:r>
              <a:rPr sz="2200" b="1" dirty="0">
                <a:latin typeface="Tahoma"/>
                <a:cs typeface="Tahoma"/>
              </a:rPr>
              <a:t>mum  </a:t>
            </a:r>
            <a:r>
              <a:rPr sz="2200" b="1" spc="-5" dirty="0">
                <a:latin typeface="Tahoma"/>
                <a:cs typeface="Tahoma"/>
              </a:rPr>
              <a:t>impurity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9596438" y="5484062"/>
            <a:ext cx="161925" cy="16192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8839200" y="5184024"/>
            <a:ext cx="1447800" cy="1371600"/>
          </a:xfrm>
          <a:custGeom>
            <a:avLst/>
            <a:gdLst/>
            <a:ahLst/>
            <a:cxnLst/>
            <a:rect l="l" t="t" r="r" b="b"/>
            <a:pathLst>
              <a:path w="1447800" h="1371600">
                <a:moveTo>
                  <a:pt x="0" y="685800"/>
                </a:moveTo>
                <a:lnTo>
                  <a:pt x="1670" y="638845"/>
                </a:lnTo>
                <a:lnTo>
                  <a:pt x="6608" y="592741"/>
                </a:lnTo>
                <a:lnTo>
                  <a:pt x="14707" y="547587"/>
                </a:lnTo>
                <a:lnTo>
                  <a:pt x="25858" y="503487"/>
                </a:lnTo>
                <a:lnTo>
                  <a:pt x="39954" y="460542"/>
                </a:lnTo>
                <a:lnTo>
                  <a:pt x="56887" y="418855"/>
                </a:lnTo>
                <a:lnTo>
                  <a:pt x="76549" y="378528"/>
                </a:lnTo>
                <a:lnTo>
                  <a:pt x="98833" y="339663"/>
                </a:lnTo>
                <a:lnTo>
                  <a:pt x="123630" y="302362"/>
                </a:lnTo>
                <a:lnTo>
                  <a:pt x="150833" y="266728"/>
                </a:lnTo>
                <a:lnTo>
                  <a:pt x="180334" y="232861"/>
                </a:lnTo>
                <a:lnTo>
                  <a:pt x="212025" y="200866"/>
                </a:lnTo>
                <a:lnTo>
                  <a:pt x="245798" y="170843"/>
                </a:lnTo>
                <a:lnTo>
                  <a:pt x="281546" y="142895"/>
                </a:lnTo>
                <a:lnTo>
                  <a:pt x="319160" y="117123"/>
                </a:lnTo>
                <a:lnTo>
                  <a:pt x="358533" y="93631"/>
                </a:lnTo>
                <a:lnTo>
                  <a:pt x="399558" y="72520"/>
                </a:lnTo>
                <a:lnTo>
                  <a:pt x="442125" y="53893"/>
                </a:lnTo>
                <a:lnTo>
                  <a:pt x="486128" y="37851"/>
                </a:lnTo>
                <a:lnTo>
                  <a:pt x="531458" y="24497"/>
                </a:lnTo>
                <a:lnTo>
                  <a:pt x="578008" y="13933"/>
                </a:lnTo>
                <a:lnTo>
                  <a:pt x="625671" y="6260"/>
                </a:lnTo>
                <a:lnTo>
                  <a:pt x="674337" y="1582"/>
                </a:lnTo>
                <a:lnTo>
                  <a:pt x="723900" y="0"/>
                </a:lnTo>
                <a:lnTo>
                  <a:pt x="773462" y="1582"/>
                </a:lnTo>
                <a:lnTo>
                  <a:pt x="822128" y="6260"/>
                </a:lnTo>
                <a:lnTo>
                  <a:pt x="869791" y="13933"/>
                </a:lnTo>
                <a:lnTo>
                  <a:pt x="916341" y="24497"/>
                </a:lnTo>
                <a:lnTo>
                  <a:pt x="961671" y="37851"/>
                </a:lnTo>
                <a:lnTo>
                  <a:pt x="1005674" y="53893"/>
                </a:lnTo>
                <a:lnTo>
                  <a:pt x="1048242" y="72520"/>
                </a:lnTo>
                <a:lnTo>
                  <a:pt x="1089266" y="93631"/>
                </a:lnTo>
                <a:lnTo>
                  <a:pt x="1128639" y="117123"/>
                </a:lnTo>
                <a:lnTo>
                  <a:pt x="1166253" y="142895"/>
                </a:lnTo>
                <a:lnTo>
                  <a:pt x="1202001" y="170843"/>
                </a:lnTo>
                <a:lnTo>
                  <a:pt x="1235774" y="200866"/>
                </a:lnTo>
                <a:lnTo>
                  <a:pt x="1267465" y="232861"/>
                </a:lnTo>
                <a:lnTo>
                  <a:pt x="1296966" y="266728"/>
                </a:lnTo>
                <a:lnTo>
                  <a:pt x="1324169" y="302362"/>
                </a:lnTo>
                <a:lnTo>
                  <a:pt x="1348966" y="339663"/>
                </a:lnTo>
                <a:lnTo>
                  <a:pt x="1371250" y="378528"/>
                </a:lnTo>
                <a:lnTo>
                  <a:pt x="1390912" y="418855"/>
                </a:lnTo>
                <a:lnTo>
                  <a:pt x="1407845" y="460542"/>
                </a:lnTo>
                <a:lnTo>
                  <a:pt x="1421941" y="503487"/>
                </a:lnTo>
                <a:lnTo>
                  <a:pt x="1433092" y="547587"/>
                </a:lnTo>
                <a:lnTo>
                  <a:pt x="1441191" y="592741"/>
                </a:lnTo>
                <a:lnTo>
                  <a:pt x="1446129" y="638845"/>
                </a:lnTo>
                <a:lnTo>
                  <a:pt x="1447800" y="685800"/>
                </a:lnTo>
                <a:lnTo>
                  <a:pt x="1446129" y="732754"/>
                </a:lnTo>
                <a:lnTo>
                  <a:pt x="1441191" y="778859"/>
                </a:lnTo>
                <a:lnTo>
                  <a:pt x="1433092" y="824012"/>
                </a:lnTo>
                <a:lnTo>
                  <a:pt x="1421941" y="868112"/>
                </a:lnTo>
                <a:lnTo>
                  <a:pt x="1407845" y="911057"/>
                </a:lnTo>
                <a:lnTo>
                  <a:pt x="1390912" y="952744"/>
                </a:lnTo>
                <a:lnTo>
                  <a:pt x="1371250" y="993071"/>
                </a:lnTo>
                <a:lnTo>
                  <a:pt x="1348966" y="1031936"/>
                </a:lnTo>
                <a:lnTo>
                  <a:pt x="1324169" y="1069237"/>
                </a:lnTo>
                <a:lnTo>
                  <a:pt x="1296966" y="1104872"/>
                </a:lnTo>
                <a:lnTo>
                  <a:pt x="1267465" y="1138738"/>
                </a:lnTo>
                <a:lnTo>
                  <a:pt x="1235774" y="1170733"/>
                </a:lnTo>
                <a:lnTo>
                  <a:pt x="1202001" y="1200756"/>
                </a:lnTo>
                <a:lnTo>
                  <a:pt x="1166253" y="1228705"/>
                </a:lnTo>
                <a:lnTo>
                  <a:pt x="1128639" y="1254476"/>
                </a:lnTo>
                <a:lnTo>
                  <a:pt x="1089266" y="1277968"/>
                </a:lnTo>
                <a:lnTo>
                  <a:pt x="1048242" y="1299079"/>
                </a:lnTo>
                <a:lnTo>
                  <a:pt x="1005674" y="1317706"/>
                </a:lnTo>
                <a:lnTo>
                  <a:pt x="961671" y="1333748"/>
                </a:lnTo>
                <a:lnTo>
                  <a:pt x="916341" y="1347102"/>
                </a:lnTo>
                <a:lnTo>
                  <a:pt x="869791" y="1357667"/>
                </a:lnTo>
                <a:lnTo>
                  <a:pt x="822128" y="1365339"/>
                </a:lnTo>
                <a:lnTo>
                  <a:pt x="773462" y="1370017"/>
                </a:lnTo>
                <a:lnTo>
                  <a:pt x="723900" y="1371600"/>
                </a:lnTo>
                <a:lnTo>
                  <a:pt x="674337" y="1370017"/>
                </a:lnTo>
                <a:lnTo>
                  <a:pt x="625671" y="1365339"/>
                </a:lnTo>
                <a:lnTo>
                  <a:pt x="578008" y="1357667"/>
                </a:lnTo>
                <a:lnTo>
                  <a:pt x="531458" y="1347102"/>
                </a:lnTo>
                <a:lnTo>
                  <a:pt x="486128" y="1333748"/>
                </a:lnTo>
                <a:lnTo>
                  <a:pt x="442125" y="1317706"/>
                </a:lnTo>
                <a:lnTo>
                  <a:pt x="399558" y="1299079"/>
                </a:lnTo>
                <a:lnTo>
                  <a:pt x="358533" y="1277968"/>
                </a:lnTo>
                <a:lnTo>
                  <a:pt x="319160" y="1254476"/>
                </a:lnTo>
                <a:lnTo>
                  <a:pt x="281546" y="1228705"/>
                </a:lnTo>
                <a:lnTo>
                  <a:pt x="245798" y="1200756"/>
                </a:lnTo>
                <a:lnTo>
                  <a:pt x="212025" y="1170733"/>
                </a:lnTo>
                <a:lnTo>
                  <a:pt x="180334" y="1138738"/>
                </a:lnTo>
                <a:lnTo>
                  <a:pt x="150833" y="1104872"/>
                </a:lnTo>
                <a:lnTo>
                  <a:pt x="123630" y="1069237"/>
                </a:lnTo>
                <a:lnTo>
                  <a:pt x="98833" y="1031936"/>
                </a:lnTo>
                <a:lnTo>
                  <a:pt x="76549" y="993071"/>
                </a:lnTo>
                <a:lnTo>
                  <a:pt x="56887" y="952744"/>
                </a:lnTo>
                <a:lnTo>
                  <a:pt x="39954" y="911057"/>
                </a:lnTo>
                <a:lnTo>
                  <a:pt x="25858" y="868112"/>
                </a:lnTo>
                <a:lnTo>
                  <a:pt x="14707" y="824012"/>
                </a:lnTo>
                <a:lnTo>
                  <a:pt x="6608" y="778859"/>
                </a:lnTo>
                <a:lnTo>
                  <a:pt x="1670" y="732754"/>
                </a:lnTo>
                <a:lnTo>
                  <a:pt x="0" y="6858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9825038" y="5712662"/>
            <a:ext cx="161925" cy="16192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9977438" y="6017462"/>
            <a:ext cx="161925" cy="16192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9448800" y="6365124"/>
            <a:ext cx="228600" cy="0"/>
          </a:xfrm>
          <a:custGeom>
            <a:avLst/>
            <a:gdLst/>
            <a:ahLst/>
            <a:cxnLst/>
            <a:rect l="l" t="t" r="r" b="b"/>
            <a:pathLst>
              <a:path w="228600">
                <a:moveTo>
                  <a:pt x="0" y="0"/>
                </a:moveTo>
                <a:lnTo>
                  <a:pt x="228600" y="1"/>
                </a:lnTo>
              </a:path>
            </a:pathLst>
          </a:custGeom>
          <a:ln w="9525">
            <a:solidFill>
              <a:srgbClr val="FF99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9563100" y="6250824"/>
            <a:ext cx="0" cy="228600"/>
          </a:xfrm>
          <a:custGeom>
            <a:avLst/>
            <a:gdLst/>
            <a:ahLst/>
            <a:cxnLst/>
            <a:rect l="l" t="t" r="r" b="b"/>
            <a:pathLst>
              <a:path h="228600">
                <a:moveTo>
                  <a:pt x="0" y="0"/>
                </a:moveTo>
                <a:lnTo>
                  <a:pt x="1" y="228600"/>
                </a:lnTo>
              </a:path>
            </a:pathLst>
          </a:custGeom>
          <a:ln w="9525">
            <a:solidFill>
              <a:srgbClr val="FF99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9144000" y="6212724"/>
            <a:ext cx="228600" cy="0"/>
          </a:xfrm>
          <a:custGeom>
            <a:avLst/>
            <a:gdLst/>
            <a:ahLst/>
            <a:cxnLst/>
            <a:rect l="l" t="t" r="r" b="b"/>
            <a:pathLst>
              <a:path w="228600">
                <a:moveTo>
                  <a:pt x="0" y="0"/>
                </a:moveTo>
                <a:lnTo>
                  <a:pt x="228600" y="1"/>
                </a:lnTo>
              </a:path>
            </a:pathLst>
          </a:custGeom>
          <a:ln w="9525">
            <a:solidFill>
              <a:srgbClr val="FF99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9258300" y="6098424"/>
            <a:ext cx="0" cy="228600"/>
          </a:xfrm>
          <a:custGeom>
            <a:avLst/>
            <a:gdLst/>
            <a:ahLst/>
            <a:cxnLst/>
            <a:rect l="l" t="t" r="r" b="b"/>
            <a:pathLst>
              <a:path h="228600">
                <a:moveTo>
                  <a:pt x="0" y="0"/>
                </a:moveTo>
                <a:lnTo>
                  <a:pt x="1" y="228600"/>
                </a:lnTo>
              </a:path>
            </a:pathLst>
          </a:custGeom>
          <a:ln w="9525">
            <a:solidFill>
              <a:srgbClr val="FF99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9067800" y="5907924"/>
            <a:ext cx="228600" cy="0"/>
          </a:xfrm>
          <a:custGeom>
            <a:avLst/>
            <a:gdLst/>
            <a:ahLst/>
            <a:cxnLst/>
            <a:rect l="l" t="t" r="r" b="b"/>
            <a:pathLst>
              <a:path w="228600">
                <a:moveTo>
                  <a:pt x="0" y="0"/>
                </a:moveTo>
                <a:lnTo>
                  <a:pt x="228600" y="1"/>
                </a:lnTo>
              </a:path>
            </a:pathLst>
          </a:custGeom>
          <a:ln w="9525">
            <a:solidFill>
              <a:srgbClr val="FF99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9182100" y="5793624"/>
            <a:ext cx="0" cy="228600"/>
          </a:xfrm>
          <a:custGeom>
            <a:avLst/>
            <a:gdLst/>
            <a:ahLst/>
            <a:cxnLst/>
            <a:rect l="l" t="t" r="r" b="b"/>
            <a:pathLst>
              <a:path h="228600">
                <a:moveTo>
                  <a:pt x="0" y="0"/>
                </a:moveTo>
                <a:lnTo>
                  <a:pt x="1" y="228600"/>
                </a:lnTo>
              </a:path>
            </a:pathLst>
          </a:custGeom>
          <a:ln w="9525">
            <a:solidFill>
              <a:srgbClr val="FF99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1945640" y="1992455"/>
            <a:ext cx="6565900" cy="1689100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393700" marR="43180" indent="-342900">
              <a:lnSpc>
                <a:spcPts val="3000"/>
              </a:lnSpc>
              <a:spcBef>
                <a:spcPts val="500"/>
              </a:spcBef>
              <a:buChar char="•"/>
              <a:tabLst>
                <a:tab pos="393065" algn="l"/>
                <a:tab pos="393700" algn="l"/>
              </a:tabLst>
            </a:pPr>
            <a:r>
              <a:rPr sz="2800" spc="-10" dirty="0">
                <a:latin typeface="Calibri"/>
                <a:cs typeface="Calibri"/>
              </a:rPr>
              <a:t>What </a:t>
            </a:r>
            <a:r>
              <a:rPr sz="2800" spc="-5" dirty="0">
                <a:latin typeface="Calibri"/>
                <a:cs typeface="Calibri"/>
              </a:rPr>
              <a:t>is the </a:t>
            </a:r>
            <a:r>
              <a:rPr sz="2800" spc="-15" dirty="0">
                <a:latin typeface="Calibri"/>
                <a:cs typeface="Calibri"/>
              </a:rPr>
              <a:t>entropy </a:t>
            </a:r>
            <a:r>
              <a:rPr sz="2800" spc="-5" dirty="0">
                <a:latin typeface="Calibri"/>
                <a:cs typeface="Calibri"/>
              </a:rPr>
              <a:t>of </a:t>
            </a:r>
            <a:r>
              <a:rPr sz="2800" dirty="0">
                <a:latin typeface="Calibri"/>
                <a:cs typeface="Calibri"/>
              </a:rPr>
              <a:t>a </a:t>
            </a:r>
            <a:r>
              <a:rPr sz="2800" spc="-15" dirty="0">
                <a:latin typeface="Calibri"/>
                <a:cs typeface="Calibri"/>
              </a:rPr>
              <a:t>group </a:t>
            </a:r>
            <a:r>
              <a:rPr sz="2800" spc="-5" dirty="0">
                <a:latin typeface="Calibri"/>
                <a:cs typeface="Calibri"/>
              </a:rPr>
              <a:t>in which all  </a:t>
            </a:r>
            <a:r>
              <a:rPr sz="2800" spc="-20" dirty="0">
                <a:latin typeface="Calibri"/>
                <a:cs typeface="Calibri"/>
              </a:rPr>
              <a:t>examples </a:t>
            </a:r>
            <a:r>
              <a:rPr sz="2800" spc="-5" dirty="0">
                <a:latin typeface="Calibri"/>
                <a:cs typeface="Calibri"/>
              </a:rPr>
              <a:t>belong </a:t>
            </a:r>
            <a:r>
              <a:rPr sz="2800" spc="-15" dirty="0">
                <a:latin typeface="Calibri"/>
                <a:cs typeface="Calibri"/>
              </a:rPr>
              <a:t>to </a:t>
            </a:r>
            <a:r>
              <a:rPr sz="2800" spc="-5" dirty="0">
                <a:latin typeface="Calibri"/>
                <a:cs typeface="Calibri"/>
              </a:rPr>
              <a:t>the same</a:t>
            </a:r>
            <a:r>
              <a:rPr sz="2800" spc="2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class?</a:t>
            </a:r>
            <a:endParaRPr sz="2800">
              <a:latin typeface="Calibri"/>
              <a:cs typeface="Calibri"/>
            </a:endParaRPr>
          </a:p>
          <a:p>
            <a:pPr marL="508000">
              <a:spcBef>
                <a:spcPts val="229"/>
              </a:spcBef>
              <a:tabLst>
                <a:tab pos="793115" algn="l"/>
              </a:tabLst>
            </a:pPr>
            <a:r>
              <a:rPr dirty="0">
                <a:latin typeface="Calibri"/>
                <a:cs typeface="Calibri"/>
              </a:rPr>
              <a:t>–	</a:t>
            </a:r>
            <a:r>
              <a:rPr spc="-10" dirty="0">
                <a:latin typeface="Calibri"/>
                <a:cs typeface="Calibri"/>
              </a:rPr>
              <a:t>entropy </a:t>
            </a:r>
            <a:r>
              <a:rPr dirty="0">
                <a:latin typeface="Calibri"/>
                <a:cs typeface="Calibri"/>
              </a:rPr>
              <a:t>= - 1 </a:t>
            </a:r>
            <a:r>
              <a:rPr spc="-5" dirty="0">
                <a:latin typeface="Calibri"/>
                <a:cs typeface="Calibri"/>
              </a:rPr>
              <a:t>log</a:t>
            </a:r>
            <a:r>
              <a:rPr spc="-7" baseline="-20833" dirty="0">
                <a:latin typeface="Calibri"/>
                <a:cs typeface="Calibri"/>
              </a:rPr>
              <a:t>2</a:t>
            </a:r>
            <a:r>
              <a:rPr spc="-5" dirty="0">
                <a:latin typeface="Calibri"/>
                <a:cs typeface="Calibri"/>
              </a:rPr>
              <a:t>1 </a:t>
            </a:r>
            <a:r>
              <a:rPr dirty="0">
                <a:latin typeface="Calibri"/>
                <a:cs typeface="Calibri"/>
              </a:rPr>
              <a:t>=</a:t>
            </a:r>
            <a:r>
              <a:rPr spc="3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0</a:t>
            </a:r>
            <a:endParaRPr>
              <a:latin typeface="Calibri"/>
              <a:cs typeface="Calibri"/>
            </a:endParaRPr>
          </a:p>
          <a:p>
            <a:pPr marL="492125">
              <a:spcBef>
                <a:spcPts val="2150"/>
              </a:spcBef>
            </a:pPr>
            <a:r>
              <a:rPr dirty="0">
                <a:solidFill>
                  <a:srgbClr val="FF0000"/>
                </a:solidFill>
                <a:latin typeface="Calibri"/>
                <a:cs typeface="Calibri"/>
              </a:rPr>
              <a:t>not a </a:t>
            </a:r>
            <a:r>
              <a:rPr spc="-5" dirty="0">
                <a:solidFill>
                  <a:srgbClr val="FF0000"/>
                </a:solidFill>
                <a:latin typeface="Calibri"/>
                <a:cs typeface="Calibri"/>
              </a:rPr>
              <a:t>good </a:t>
            </a:r>
            <a:r>
              <a:rPr spc="-10" dirty="0">
                <a:solidFill>
                  <a:srgbClr val="FF0000"/>
                </a:solidFill>
                <a:latin typeface="Calibri"/>
                <a:cs typeface="Calibri"/>
              </a:rPr>
              <a:t>training </a:t>
            </a:r>
            <a:r>
              <a:rPr spc="-5" dirty="0">
                <a:solidFill>
                  <a:srgbClr val="FF0000"/>
                </a:solidFill>
                <a:latin typeface="Calibri"/>
                <a:cs typeface="Calibri"/>
              </a:rPr>
              <a:t>set </a:t>
            </a:r>
            <a:r>
              <a:rPr spc="-15" dirty="0">
                <a:solidFill>
                  <a:srgbClr val="FF0000"/>
                </a:solidFill>
                <a:latin typeface="Calibri"/>
                <a:cs typeface="Calibri"/>
              </a:rPr>
              <a:t>for</a:t>
            </a:r>
            <a:r>
              <a:rPr spc="2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pc="-5" dirty="0">
                <a:solidFill>
                  <a:srgbClr val="FF0000"/>
                </a:solidFill>
                <a:latin typeface="Calibri"/>
                <a:cs typeface="Calibri"/>
              </a:rPr>
              <a:t>learning</a:t>
            </a:r>
            <a:endParaRPr>
              <a:latin typeface="Calibri"/>
              <a:cs typeface="Calibri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1602740" y="6121545"/>
            <a:ext cx="3541395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35025">
              <a:spcBef>
                <a:spcPts val="100"/>
              </a:spcBef>
            </a:pPr>
            <a:r>
              <a:rPr spc="-5" dirty="0">
                <a:solidFill>
                  <a:srgbClr val="FF0000"/>
                </a:solidFill>
                <a:latin typeface="Calibri"/>
                <a:cs typeface="Calibri"/>
              </a:rPr>
              <a:t>good </a:t>
            </a:r>
            <a:r>
              <a:rPr spc="-10" dirty="0">
                <a:solidFill>
                  <a:srgbClr val="FF0000"/>
                </a:solidFill>
                <a:latin typeface="Calibri"/>
                <a:cs typeface="Calibri"/>
              </a:rPr>
              <a:t>training </a:t>
            </a:r>
            <a:r>
              <a:rPr spc="-5" dirty="0">
                <a:solidFill>
                  <a:srgbClr val="FF0000"/>
                </a:solidFill>
                <a:latin typeface="Calibri"/>
                <a:cs typeface="Calibri"/>
              </a:rPr>
              <a:t>set </a:t>
            </a:r>
            <a:r>
              <a:rPr spc="-15" dirty="0">
                <a:solidFill>
                  <a:srgbClr val="FF0000"/>
                </a:solidFill>
                <a:latin typeface="Calibri"/>
                <a:cs typeface="Calibri"/>
              </a:rPr>
              <a:t>for</a:t>
            </a:r>
            <a:r>
              <a:rPr spc="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pc="-5" dirty="0">
                <a:solidFill>
                  <a:srgbClr val="FF0000"/>
                </a:solidFill>
                <a:latin typeface="Calibri"/>
                <a:cs typeface="Calibri"/>
              </a:rPr>
              <a:t>learning</a:t>
            </a:r>
            <a:endParaRPr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49816" y="6426327"/>
            <a:ext cx="18097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21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298910" y="59134"/>
            <a:ext cx="6477317" cy="443711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/>
              <a:t>Calculating </a:t>
            </a:r>
            <a:r>
              <a:rPr sz="2800" spc="-15" dirty="0"/>
              <a:t>Information</a:t>
            </a:r>
            <a:r>
              <a:rPr sz="2800" spc="-45" dirty="0"/>
              <a:t> </a:t>
            </a:r>
            <a:r>
              <a:rPr sz="2800" spc="-5" dirty="0"/>
              <a:t>Gain</a:t>
            </a:r>
            <a:endParaRPr sz="2800" dirty="0"/>
          </a:p>
        </p:txBody>
      </p:sp>
      <p:sp>
        <p:nvSpPr>
          <p:cNvPr id="4" name="object 4"/>
          <p:cNvSpPr/>
          <p:nvPr/>
        </p:nvSpPr>
        <p:spPr>
          <a:xfrm>
            <a:off x="2909913" y="4533080"/>
            <a:ext cx="248920" cy="0"/>
          </a:xfrm>
          <a:custGeom>
            <a:avLst/>
            <a:gdLst/>
            <a:ahLst/>
            <a:cxnLst/>
            <a:rect l="l" t="t" r="r" b="b"/>
            <a:pathLst>
              <a:path w="248919">
                <a:moveTo>
                  <a:pt x="0" y="0"/>
                </a:moveTo>
                <a:lnTo>
                  <a:pt x="248658" y="0"/>
                </a:lnTo>
              </a:path>
            </a:pathLst>
          </a:custGeom>
          <a:ln w="959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712810" y="4533080"/>
            <a:ext cx="248285" cy="0"/>
          </a:xfrm>
          <a:custGeom>
            <a:avLst/>
            <a:gdLst/>
            <a:ahLst/>
            <a:cxnLst/>
            <a:rect l="l" t="t" r="r" b="b"/>
            <a:pathLst>
              <a:path w="248285">
                <a:moveTo>
                  <a:pt x="0" y="0"/>
                </a:moveTo>
                <a:lnTo>
                  <a:pt x="248099" y="0"/>
                </a:lnTo>
              </a:path>
            </a:pathLst>
          </a:custGeom>
          <a:ln w="959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391231" y="4533080"/>
            <a:ext cx="248920" cy="0"/>
          </a:xfrm>
          <a:custGeom>
            <a:avLst/>
            <a:gdLst/>
            <a:ahLst/>
            <a:cxnLst/>
            <a:rect l="l" t="t" r="r" b="b"/>
            <a:pathLst>
              <a:path w="248919">
                <a:moveTo>
                  <a:pt x="0" y="0"/>
                </a:moveTo>
                <a:lnTo>
                  <a:pt x="248292" y="0"/>
                </a:lnTo>
              </a:path>
            </a:pathLst>
          </a:custGeom>
          <a:ln w="959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193704" y="4533080"/>
            <a:ext cx="248285" cy="0"/>
          </a:xfrm>
          <a:custGeom>
            <a:avLst/>
            <a:gdLst/>
            <a:ahLst/>
            <a:cxnLst/>
            <a:rect l="l" t="t" r="r" b="b"/>
            <a:pathLst>
              <a:path w="248285">
                <a:moveTo>
                  <a:pt x="0" y="0"/>
                </a:moveTo>
                <a:lnTo>
                  <a:pt x="248099" y="0"/>
                </a:lnTo>
              </a:path>
            </a:pathLst>
          </a:custGeom>
          <a:ln w="959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5189671" y="4527573"/>
            <a:ext cx="247650" cy="3073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1850" spc="-55" dirty="0">
                <a:latin typeface="Times New Roman"/>
                <a:cs typeface="Times New Roman"/>
              </a:rPr>
              <a:t>30</a:t>
            </a:r>
            <a:endParaRPr sz="185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708199" y="4527573"/>
            <a:ext cx="247650" cy="3073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1850" spc="-55" dirty="0">
                <a:latin typeface="Times New Roman"/>
                <a:cs typeface="Times New Roman"/>
              </a:rPr>
              <a:t>30</a:t>
            </a:r>
            <a:endParaRPr sz="185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055219" y="4500703"/>
            <a:ext cx="93980" cy="177613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spcBef>
                <a:spcPts val="125"/>
              </a:spcBef>
            </a:pPr>
            <a:r>
              <a:rPr sz="1050" spc="10" dirty="0">
                <a:latin typeface="Times New Roman"/>
                <a:cs typeface="Times New Roman"/>
              </a:rPr>
              <a:t>2</a:t>
            </a:r>
            <a:endParaRPr sz="105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573747" y="4500703"/>
            <a:ext cx="93980" cy="177613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spcBef>
                <a:spcPts val="125"/>
              </a:spcBef>
            </a:pPr>
            <a:r>
              <a:rPr sz="1050" spc="10" dirty="0">
                <a:latin typeface="Times New Roman"/>
                <a:cs typeface="Times New Roman"/>
              </a:rPr>
              <a:t>2</a:t>
            </a:r>
            <a:endParaRPr sz="105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454529" y="4555886"/>
            <a:ext cx="115570" cy="3073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1850" spc="-5" dirty="0">
                <a:latin typeface="Symbol"/>
                <a:cs typeface="Symbol"/>
              </a:rPr>
              <a:t></a:t>
            </a:r>
            <a:endParaRPr sz="1850">
              <a:latin typeface="Symbol"/>
              <a:cs typeface="Symbo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233704" y="4527573"/>
            <a:ext cx="426084" cy="3073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spcBef>
                <a:spcPts val="95"/>
              </a:spcBef>
            </a:pPr>
            <a:r>
              <a:rPr sz="2775" spc="-7" baseline="39039" dirty="0">
                <a:latin typeface="Symbol"/>
                <a:cs typeface="Symbol"/>
              </a:rPr>
              <a:t></a:t>
            </a:r>
            <a:r>
              <a:rPr sz="2775" spc="-322" baseline="39039" dirty="0">
                <a:latin typeface="Times New Roman"/>
                <a:cs typeface="Times New Roman"/>
              </a:rPr>
              <a:t> </a:t>
            </a:r>
            <a:r>
              <a:rPr sz="1850" spc="-55" dirty="0">
                <a:latin typeface="Times New Roman"/>
                <a:cs typeface="Times New Roman"/>
              </a:rPr>
              <a:t>30</a:t>
            </a:r>
            <a:endParaRPr sz="185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973635" y="4363941"/>
            <a:ext cx="1596390" cy="3073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  <a:tabLst>
                <a:tab pos="1493520" algn="l"/>
              </a:tabLst>
            </a:pPr>
            <a:r>
              <a:rPr sz="1850" spc="-310" dirty="0">
                <a:latin typeface="Symbol"/>
                <a:cs typeface="Symbol"/>
              </a:rPr>
              <a:t></a:t>
            </a:r>
            <a:r>
              <a:rPr sz="1850" spc="-310" dirty="0">
                <a:latin typeface="Times New Roman"/>
                <a:cs typeface="Times New Roman"/>
              </a:rPr>
              <a:t>	</a:t>
            </a:r>
            <a:r>
              <a:rPr sz="1850" spc="-310" dirty="0">
                <a:latin typeface="Symbol"/>
                <a:cs typeface="Symbol"/>
              </a:rPr>
              <a:t></a:t>
            </a:r>
            <a:endParaRPr sz="1850">
              <a:latin typeface="Symbol"/>
              <a:cs typeface="Symbo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973636" y="4555886"/>
            <a:ext cx="400685" cy="3073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  <a:tabLst>
                <a:tab pos="297815" algn="l"/>
              </a:tabLst>
            </a:pPr>
            <a:r>
              <a:rPr sz="1850" spc="-5" dirty="0">
                <a:latin typeface="Symbol"/>
                <a:cs typeface="Symbol"/>
              </a:rPr>
              <a:t></a:t>
            </a:r>
            <a:r>
              <a:rPr sz="1850" spc="-5" dirty="0">
                <a:latin typeface="Times New Roman"/>
                <a:cs typeface="Times New Roman"/>
              </a:rPr>
              <a:t>	</a:t>
            </a:r>
            <a:r>
              <a:rPr sz="1850" spc="-5" dirty="0">
                <a:latin typeface="Symbol"/>
                <a:cs typeface="Symbol"/>
              </a:rPr>
              <a:t></a:t>
            </a:r>
            <a:endParaRPr sz="1850">
              <a:latin typeface="Symbol"/>
              <a:cs typeface="Symbo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778133" y="4555886"/>
            <a:ext cx="115570" cy="3073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1850" spc="-5" dirty="0">
                <a:latin typeface="Symbol"/>
                <a:cs typeface="Symbol"/>
              </a:rPr>
              <a:t></a:t>
            </a:r>
            <a:endParaRPr sz="1850">
              <a:latin typeface="Symbol"/>
              <a:cs typeface="Symbo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626026" y="4344263"/>
            <a:ext cx="3724275" cy="3073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spcBef>
                <a:spcPts val="95"/>
              </a:spcBef>
              <a:tabLst>
                <a:tab pos="1085850" algn="l"/>
                <a:tab pos="2566670" algn="l"/>
              </a:tabLst>
            </a:pPr>
            <a:r>
              <a:rPr sz="1850" spc="-15" dirty="0">
                <a:latin typeface="Symbol"/>
                <a:cs typeface="Symbol"/>
              </a:rPr>
              <a:t></a:t>
            </a:r>
            <a:r>
              <a:rPr sz="2775" spc="-22" baseline="31531" dirty="0">
                <a:latin typeface="Symbol"/>
                <a:cs typeface="Symbol"/>
              </a:rPr>
              <a:t></a:t>
            </a:r>
            <a:r>
              <a:rPr sz="2775" spc="-359" baseline="31531" dirty="0">
                <a:latin typeface="Times New Roman"/>
                <a:cs typeface="Times New Roman"/>
              </a:rPr>
              <a:t> </a:t>
            </a:r>
            <a:r>
              <a:rPr sz="2775" spc="-44" baseline="34534" dirty="0">
                <a:latin typeface="Times New Roman"/>
                <a:cs typeface="Times New Roman"/>
              </a:rPr>
              <a:t>14</a:t>
            </a:r>
            <a:r>
              <a:rPr sz="2775" spc="-15" baseline="34534" dirty="0">
                <a:latin typeface="Times New Roman"/>
                <a:cs typeface="Times New Roman"/>
              </a:rPr>
              <a:t> </a:t>
            </a:r>
            <a:r>
              <a:rPr sz="1850" spc="-100" dirty="0">
                <a:latin typeface="Symbol"/>
                <a:cs typeface="Symbol"/>
              </a:rPr>
              <a:t></a:t>
            </a:r>
            <a:r>
              <a:rPr sz="1850" spc="-100" dirty="0">
                <a:latin typeface="Times New Roman"/>
                <a:cs typeface="Times New Roman"/>
              </a:rPr>
              <a:t>log	</a:t>
            </a:r>
            <a:r>
              <a:rPr sz="2775" spc="-44" baseline="34534" dirty="0">
                <a:latin typeface="Times New Roman"/>
                <a:cs typeface="Times New Roman"/>
              </a:rPr>
              <a:t>14</a:t>
            </a:r>
            <a:r>
              <a:rPr sz="2775" spc="-150" baseline="34534" dirty="0">
                <a:latin typeface="Times New Roman"/>
                <a:cs typeface="Times New Roman"/>
              </a:rPr>
              <a:t> </a:t>
            </a:r>
            <a:r>
              <a:rPr sz="2775" spc="-7" baseline="31531" dirty="0">
                <a:latin typeface="Symbol"/>
                <a:cs typeface="Symbol"/>
              </a:rPr>
              <a:t></a:t>
            </a:r>
            <a:r>
              <a:rPr sz="2775" spc="-262" baseline="31531" dirty="0">
                <a:latin typeface="Times New Roman"/>
                <a:cs typeface="Times New Roman"/>
              </a:rPr>
              <a:t> </a:t>
            </a:r>
            <a:r>
              <a:rPr sz="1850" spc="-5" dirty="0">
                <a:latin typeface="Symbol"/>
                <a:cs typeface="Symbol"/>
              </a:rPr>
              <a:t></a:t>
            </a:r>
            <a:r>
              <a:rPr sz="1850" spc="-220" dirty="0">
                <a:latin typeface="Times New Roman"/>
                <a:cs typeface="Times New Roman"/>
              </a:rPr>
              <a:t> </a:t>
            </a:r>
            <a:r>
              <a:rPr sz="2775" spc="-7" baseline="31531" dirty="0">
                <a:latin typeface="Symbol"/>
                <a:cs typeface="Symbol"/>
              </a:rPr>
              <a:t></a:t>
            </a:r>
            <a:r>
              <a:rPr sz="2775" spc="-359" baseline="31531" dirty="0">
                <a:latin typeface="Times New Roman"/>
                <a:cs typeface="Times New Roman"/>
              </a:rPr>
              <a:t> </a:t>
            </a:r>
            <a:r>
              <a:rPr sz="2775" spc="-44" baseline="34534" dirty="0">
                <a:latin typeface="Times New Roman"/>
                <a:cs typeface="Times New Roman"/>
              </a:rPr>
              <a:t>16</a:t>
            </a:r>
            <a:r>
              <a:rPr sz="2775" spc="-15" baseline="34534" dirty="0">
                <a:latin typeface="Times New Roman"/>
                <a:cs typeface="Times New Roman"/>
              </a:rPr>
              <a:t> </a:t>
            </a:r>
            <a:r>
              <a:rPr sz="1850" spc="-100" dirty="0">
                <a:latin typeface="Symbol"/>
                <a:cs typeface="Symbol"/>
              </a:rPr>
              <a:t></a:t>
            </a:r>
            <a:r>
              <a:rPr sz="1850" spc="-100" dirty="0">
                <a:latin typeface="Times New Roman"/>
                <a:cs typeface="Times New Roman"/>
              </a:rPr>
              <a:t>log	</a:t>
            </a:r>
            <a:r>
              <a:rPr sz="2775" spc="-44" baseline="34534" dirty="0">
                <a:latin typeface="Times New Roman"/>
                <a:cs typeface="Times New Roman"/>
              </a:rPr>
              <a:t>16 </a:t>
            </a:r>
            <a:r>
              <a:rPr sz="2775" spc="-7" baseline="31531" dirty="0">
                <a:latin typeface="Symbol"/>
                <a:cs typeface="Symbol"/>
              </a:rPr>
              <a:t></a:t>
            </a:r>
            <a:r>
              <a:rPr sz="2775" spc="-7" baseline="31531" dirty="0">
                <a:latin typeface="Times New Roman"/>
                <a:cs typeface="Times New Roman"/>
              </a:rPr>
              <a:t> </a:t>
            </a:r>
            <a:r>
              <a:rPr sz="1850" spc="-5" dirty="0">
                <a:latin typeface="Symbol"/>
                <a:cs typeface="Symbol"/>
              </a:rPr>
              <a:t></a:t>
            </a:r>
            <a:r>
              <a:rPr sz="1850" spc="-265" dirty="0">
                <a:latin typeface="Times New Roman"/>
                <a:cs typeface="Times New Roman"/>
              </a:rPr>
              <a:t> </a:t>
            </a:r>
            <a:r>
              <a:rPr sz="1850" spc="-10" dirty="0">
                <a:latin typeface="Times New Roman"/>
                <a:cs typeface="Times New Roman"/>
              </a:rPr>
              <a:t>0.996</a:t>
            </a:r>
            <a:endParaRPr sz="185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7112672" y="1341717"/>
            <a:ext cx="247015" cy="0"/>
          </a:xfrm>
          <a:custGeom>
            <a:avLst/>
            <a:gdLst/>
            <a:ahLst/>
            <a:cxnLst/>
            <a:rect l="l" t="t" r="r" b="b"/>
            <a:pathLst>
              <a:path w="247014">
                <a:moveTo>
                  <a:pt x="0" y="0"/>
                </a:moveTo>
                <a:lnTo>
                  <a:pt x="246914" y="0"/>
                </a:lnTo>
              </a:path>
            </a:pathLst>
          </a:custGeom>
          <a:ln w="101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945443" y="1341717"/>
            <a:ext cx="247015" cy="0"/>
          </a:xfrm>
          <a:custGeom>
            <a:avLst/>
            <a:gdLst/>
            <a:ahLst/>
            <a:cxnLst/>
            <a:rect l="l" t="t" r="r" b="b"/>
            <a:pathLst>
              <a:path w="247015">
                <a:moveTo>
                  <a:pt x="0" y="0"/>
                </a:moveTo>
                <a:lnTo>
                  <a:pt x="246934" y="0"/>
                </a:lnTo>
              </a:path>
            </a:pathLst>
          </a:custGeom>
          <a:ln w="101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646948" y="1341717"/>
            <a:ext cx="247015" cy="0"/>
          </a:xfrm>
          <a:custGeom>
            <a:avLst/>
            <a:gdLst/>
            <a:ahLst/>
            <a:cxnLst/>
            <a:rect l="l" t="t" r="r" b="b"/>
            <a:pathLst>
              <a:path w="247015">
                <a:moveTo>
                  <a:pt x="0" y="0"/>
                </a:moveTo>
                <a:lnTo>
                  <a:pt x="246934" y="0"/>
                </a:lnTo>
              </a:path>
            </a:pathLst>
          </a:custGeom>
          <a:ln w="101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9479719" y="1341717"/>
            <a:ext cx="247015" cy="0"/>
          </a:xfrm>
          <a:custGeom>
            <a:avLst/>
            <a:gdLst/>
            <a:ahLst/>
            <a:cxnLst/>
            <a:rect l="l" t="t" r="r" b="b"/>
            <a:pathLst>
              <a:path w="247015">
                <a:moveTo>
                  <a:pt x="0" y="0"/>
                </a:moveTo>
                <a:lnTo>
                  <a:pt x="246934" y="0"/>
                </a:lnTo>
              </a:path>
            </a:pathLst>
          </a:custGeom>
          <a:ln w="101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9456890" y="1336612"/>
            <a:ext cx="259715" cy="323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950" spc="-60" dirty="0">
                <a:latin typeface="Times New Roman"/>
                <a:cs typeface="Times New Roman"/>
              </a:rPr>
              <a:t>17</a:t>
            </a:r>
            <a:endParaRPr sz="1950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7922615" y="1336612"/>
            <a:ext cx="259715" cy="323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950" spc="-60" dirty="0">
                <a:latin typeface="Times New Roman"/>
                <a:cs typeface="Times New Roman"/>
              </a:rPr>
              <a:t>17</a:t>
            </a:r>
            <a:endParaRPr sz="1950">
              <a:latin typeface="Times New Roman"/>
              <a:cs typeface="Times New Roman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9334334" y="1308241"/>
            <a:ext cx="97155" cy="1865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spcBef>
                <a:spcPts val="135"/>
              </a:spcBef>
            </a:pPr>
            <a:r>
              <a:rPr sz="1100" spc="10" dirty="0">
                <a:latin typeface="Times New Roman"/>
                <a:cs typeface="Times New Roman"/>
              </a:rPr>
              <a:t>2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7799451" y="1308241"/>
            <a:ext cx="97155" cy="1865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spcBef>
                <a:spcPts val="135"/>
              </a:spcBef>
            </a:pPr>
            <a:r>
              <a:rPr sz="1100" spc="10" dirty="0">
                <a:latin typeface="Times New Roman"/>
                <a:cs typeface="Times New Roman"/>
              </a:rPr>
              <a:t>2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9741096" y="1163847"/>
            <a:ext cx="120014" cy="323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950" spc="-330" dirty="0">
                <a:latin typeface="Symbol"/>
                <a:cs typeface="Symbol"/>
              </a:rPr>
              <a:t></a:t>
            </a:r>
            <a:endParaRPr sz="1950">
              <a:latin typeface="Symbol"/>
              <a:cs typeface="Symbo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9741096" y="1366505"/>
            <a:ext cx="120014" cy="323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950" spc="-10" dirty="0">
                <a:latin typeface="Symbol"/>
                <a:cs typeface="Symbol"/>
              </a:rPr>
              <a:t></a:t>
            </a:r>
            <a:endParaRPr sz="1950">
              <a:latin typeface="Symbol"/>
              <a:cs typeface="Symbo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9508062" y="1143071"/>
            <a:ext cx="1175385" cy="323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spcBef>
                <a:spcPts val="100"/>
              </a:spcBef>
            </a:pPr>
            <a:r>
              <a:rPr sz="2925" spc="-15" baseline="35612" dirty="0">
                <a:latin typeface="Times New Roman"/>
                <a:cs typeface="Times New Roman"/>
              </a:rPr>
              <a:t>4 </a:t>
            </a:r>
            <a:r>
              <a:rPr sz="2925" spc="-15" baseline="31339" dirty="0">
                <a:latin typeface="Symbol"/>
                <a:cs typeface="Symbol"/>
              </a:rPr>
              <a:t></a:t>
            </a:r>
            <a:r>
              <a:rPr sz="2925" spc="-15" baseline="31339" dirty="0">
                <a:latin typeface="Times New Roman"/>
                <a:cs typeface="Times New Roman"/>
              </a:rPr>
              <a:t> </a:t>
            </a:r>
            <a:r>
              <a:rPr sz="1950" spc="-10" dirty="0">
                <a:latin typeface="Symbol"/>
                <a:cs typeface="Symbol"/>
              </a:rPr>
              <a:t></a:t>
            </a:r>
            <a:r>
              <a:rPr sz="1950" spc="-10" dirty="0">
                <a:latin typeface="Times New Roman"/>
                <a:cs typeface="Times New Roman"/>
              </a:rPr>
              <a:t> 0.787</a:t>
            </a:r>
            <a:endParaRPr sz="1950">
              <a:latin typeface="Times New Roman"/>
              <a:cs typeface="Times New Roman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8483050" y="1336612"/>
            <a:ext cx="426084" cy="323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spcBef>
                <a:spcPts val="100"/>
              </a:spcBef>
            </a:pPr>
            <a:r>
              <a:rPr sz="2925" spc="22" baseline="38461" dirty="0">
                <a:latin typeface="Symbol"/>
                <a:cs typeface="Symbol"/>
              </a:rPr>
              <a:t></a:t>
            </a:r>
            <a:r>
              <a:rPr sz="1950" spc="15" dirty="0">
                <a:latin typeface="Times New Roman"/>
                <a:cs typeface="Times New Roman"/>
              </a:rPr>
              <a:t>17</a:t>
            </a:r>
            <a:endParaRPr sz="1950">
              <a:latin typeface="Times New Roman"/>
              <a:cs typeface="Times New Roman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8206213" y="1163847"/>
            <a:ext cx="120014" cy="323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950" spc="-330" dirty="0">
                <a:latin typeface="Symbol"/>
                <a:cs typeface="Symbol"/>
              </a:rPr>
              <a:t></a:t>
            </a:r>
            <a:endParaRPr sz="1950">
              <a:latin typeface="Symbol"/>
              <a:cs typeface="Symbo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8206214" y="1366505"/>
            <a:ext cx="422275" cy="323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  <a:tabLst>
                <a:tab pos="314325" algn="l"/>
              </a:tabLst>
            </a:pPr>
            <a:r>
              <a:rPr sz="1950" spc="-10" dirty="0">
                <a:latin typeface="Symbol"/>
                <a:cs typeface="Symbol"/>
              </a:rPr>
              <a:t></a:t>
            </a:r>
            <a:r>
              <a:rPr sz="1950" spc="-10" dirty="0">
                <a:latin typeface="Times New Roman"/>
                <a:cs typeface="Times New Roman"/>
              </a:rPr>
              <a:t>	</a:t>
            </a:r>
            <a:r>
              <a:rPr sz="1950" spc="-10" dirty="0">
                <a:latin typeface="Symbol"/>
                <a:cs typeface="Symbol"/>
              </a:rPr>
              <a:t></a:t>
            </a:r>
            <a:endParaRPr sz="1950">
              <a:latin typeface="Symbol"/>
              <a:cs typeface="Symbo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6973769" y="1366505"/>
            <a:ext cx="120014" cy="323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950" spc="-10" dirty="0">
                <a:latin typeface="Symbol"/>
                <a:cs typeface="Symbol"/>
              </a:rPr>
              <a:t></a:t>
            </a:r>
            <a:endParaRPr sz="1950">
              <a:latin typeface="Symbol"/>
              <a:cs typeface="Symbo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6815097" y="1143071"/>
            <a:ext cx="2556510" cy="323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spcBef>
                <a:spcPts val="100"/>
              </a:spcBef>
              <a:tabLst>
                <a:tab pos="1125220" algn="l"/>
              </a:tabLst>
            </a:pPr>
            <a:r>
              <a:rPr sz="1950" spc="-15" dirty="0">
                <a:latin typeface="Symbol"/>
                <a:cs typeface="Symbol"/>
              </a:rPr>
              <a:t></a:t>
            </a:r>
            <a:r>
              <a:rPr sz="2925" spc="-22" baseline="31339" dirty="0">
                <a:latin typeface="Symbol"/>
                <a:cs typeface="Symbol"/>
              </a:rPr>
              <a:t></a:t>
            </a:r>
            <a:r>
              <a:rPr sz="2925" spc="-412" baseline="31339" dirty="0">
                <a:latin typeface="Times New Roman"/>
                <a:cs typeface="Times New Roman"/>
              </a:rPr>
              <a:t> </a:t>
            </a:r>
            <a:r>
              <a:rPr sz="2925" spc="-52" baseline="35612" dirty="0">
                <a:latin typeface="Times New Roman"/>
                <a:cs typeface="Times New Roman"/>
              </a:rPr>
              <a:t>13</a:t>
            </a:r>
            <a:r>
              <a:rPr sz="2925" spc="-150" baseline="35612" dirty="0">
                <a:latin typeface="Times New Roman"/>
                <a:cs typeface="Times New Roman"/>
              </a:rPr>
              <a:t> </a:t>
            </a:r>
            <a:r>
              <a:rPr sz="1950" spc="-105" dirty="0">
                <a:latin typeface="Symbol"/>
                <a:cs typeface="Symbol"/>
              </a:rPr>
              <a:t></a:t>
            </a:r>
            <a:r>
              <a:rPr sz="1950" spc="-105" dirty="0">
                <a:latin typeface="Times New Roman"/>
                <a:cs typeface="Times New Roman"/>
              </a:rPr>
              <a:t>log	</a:t>
            </a:r>
            <a:r>
              <a:rPr sz="2925" spc="-52" baseline="35612" dirty="0">
                <a:latin typeface="Times New Roman"/>
                <a:cs typeface="Times New Roman"/>
              </a:rPr>
              <a:t>13 </a:t>
            </a:r>
            <a:r>
              <a:rPr sz="2925" spc="-15" baseline="31339" dirty="0">
                <a:latin typeface="Symbol"/>
                <a:cs typeface="Symbol"/>
              </a:rPr>
              <a:t></a:t>
            </a:r>
            <a:r>
              <a:rPr sz="2925" spc="-15" baseline="31339" dirty="0">
                <a:latin typeface="Times New Roman"/>
                <a:cs typeface="Times New Roman"/>
              </a:rPr>
              <a:t> </a:t>
            </a:r>
            <a:r>
              <a:rPr sz="1950" spc="-10" dirty="0">
                <a:latin typeface="Symbol"/>
                <a:cs typeface="Symbol"/>
              </a:rPr>
              <a:t></a:t>
            </a:r>
            <a:r>
              <a:rPr sz="1950" spc="-10" dirty="0">
                <a:latin typeface="Times New Roman"/>
                <a:cs typeface="Times New Roman"/>
              </a:rPr>
              <a:t> </a:t>
            </a:r>
            <a:r>
              <a:rPr sz="2925" spc="-15" baseline="31339" dirty="0">
                <a:latin typeface="Symbol"/>
                <a:cs typeface="Symbol"/>
              </a:rPr>
              <a:t></a:t>
            </a:r>
            <a:r>
              <a:rPr sz="2925" spc="-15" baseline="31339" dirty="0">
                <a:latin typeface="Times New Roman"/>
                <a:cs typeface="Times New Roman"/>
              </a:rPr>
              <a:t> </a:t>
            </a:r>
            <a:r>
              <a:rPr sz="2925" spc="-15" baseline="35612" dirty="0">
                <a:latin typeface="Times New Roman"/>
                <a:cs typeface="Times New Roman"/>
              </a:rPr>
              <a:t>4</a:t>
            </a:r>
            <a:r>
              <a:rPr sz="2925" spc="-75" baseline="35612" dirty="0">
                <a:latin typeface="Times New Roman"/>
                <a:cs typeface="Times New Roman"/>
              </a:rPr>
              <a:t> </a:t>
            </a:r>
            <a:r>
              <a:rPr sz="1950" spc="-105" dirty="0">
                <a:latin typeface="Symbol"/>
                <a:cs typeface="Symbol"/>
              </a:rPr>
              <a:t></a:t>
            </a:r>
            <a:r>
              <a:rPr sz="1950" spc="-105" dirty="0">
                <a:latin typeface="Times New Roman"/>
                <a:cs typeface="Times New Roman"/>
              </a:rPr>
              <a:t>log</a:t>
            </a:r>
            <a:endParaRPr sz="1950" dirty="0">
              <a:latin typeface="Times New Roman"/>
              <a:cs typeface="Times New Roman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4114800" y="2447925"/>
            <a:ext cx="3505200" cy="914400"/>
          </a:xfrm>
          <a:custGeom>
            <a:avLst/>
            <a:gdLst/>
            <a:ahLst/>
            <a:cxnLst/>
            <a:rect l="l" t="t" r="r" b="b"/>
            <a:pathLst>
              <a:path w="3505200" h="914400">
                <a:moveTo>
                  <a:pt x="0" y="914400"/>
                </a:moveTo>
                <a:lnTo>
                  <a:pt x="350520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4114800" y="3362325"/>
            <a:ext cx="3505200" cy="1371600"/>
          </a:xfrm>
          <a:custGeom>
            <a:avLst/>
            <a:gdLst/>
            <a:ahLst/>
            <a:cxnLst/>
            <a:rect l="l" t="t" r="r" b="b"/>
            <a:pathLst>
              <a:path w="3505200" h="1371600">
                <a:moveTo>
                  <a:pt x="0" y="0"/>
                </a:moveTo>
                <a:lnTo>
                  <a:pt x="3505200" y="137160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1602739" y="1947545"/>
            <a:ext cx="32410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 dirty="0">
                <a:latin typeface="Tahoma"/>
                <a:cs typeface="Tahoma"/>
              </a:rPr>
              <a:t>Entire population (30</a:t>
            </a:r>
            <a:r>
              <a:rPr spc="-20" dirty="0">
                <a:latin typeface="Tahoma"/>
                <a:cs typeface="Tahoma"/>
              </a:rPr>
              <a:t> </a:t>
            </a:r>
            <a:r>
              <a:rPr spc="-5" dirty="0">
                <a:latin typeface="Tahoma"/>
                <a:cs typeface="Tahoma"/>
              </a:rPr>
              <a:t>instances)</a:t>
            </a:r>
            <a:endParaRPr>
              <a:latin typeface="Tahoma"/>
              <a:cs typeface="Tahoma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8148638" y="4119563"/>
            <a:ext cx="161925" cy="1619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7620000" y="3971925"/>
            <a:ext cx="1447800" cy="1371600"/>
          </a:xfrm>
          <a:custGeom>
            <a:avLst/>
            <a:gdLst/>
            <a:ahLst/>
            <a:cxnLst/>
            <a:rect l="l" t="t" r="r" b="b"/>
            <a:pathLst>
              <a:path w="1447800" h="1371600">
                <a:moveTo>
                  <a:pt x="0" y="685800"/>
                </a:moveTo>
                <a:lnTo>
                  <a:pt x="1670" y="638845"/>
                </a:lnTo>
                <a:lnTo>
                  <a:pt x="6608" y="592741"/>
                </a:lnTo>
                <a:lnTo>
                  <a:pt x="14707" y="547587"/>
                </a:lnTo>
                <a:lnTo>
                  <a:pt x="25858" y="503487"/>
                </a:lnTo>
                <a:lnTo>
                  <a:pt x="39954" y="460542"/>
                </a:lnTo>
                <a:lnTo>
                  <a:pt x="56887" y="418855"/>
                </a:lnTo>
                <a:lnTo>
                  <a:pt x="76549" y="378528"/>
                </a:lnTo>
                <a:lnTo>
                  <a:pt x="98833" y="339663"/>
                </a:lnTo>
                <a:lnTo>
                  <a:pt x="123630" y="302362"/>
                </a:lnTo>
                <a:lnTo>
                  <a:pt x="150833" y="266728"/>
                </a:lnTo>
                <a:lnTo>
                  <a:pt x="180334" y="232861"/>
                </a:lnTo>
                <a:lnTo>
                  <a:pt x="212025" y="200866"/>
                </a:lnTo>
                <a:lnTo>
                  <a:pt x="245798" y="170843"/>
                </a:lnTo>
                <a:lnTo>
                  <a:pt x="281546" y="142895"/>
                </a:lnTo>
                <a:lnTo>
                  <a:pt x="319160" y="117123"/>
                </a:lnTo>
                <a:lnTo>
                  <a:pt x="358533" y="93631"/>
                </a:lnTo>
                <a:lnTo>
                  <a:pt x="399558" y="72520"/>
                </a:lnTo>
                <a:lnTo>
                  <a:pt x="442125" y="53893"/>
                </a:lnTo>
                <a:lnTo>
                  <a:pt x="486128" y="37851"/>
                </a:lnTo>
                <a:lnTo>
                  <a:pt x="531458" y="24497"/>
                </a:lnTo>
                <a:lnTo>
                  <a:pt x="578008" y="13933"/>
                </a:lnTo>
                <a:lnTo>
                  <a:pt x="625671" y="6260"/>
                </a:lnTo>
                <a:lnTo>
                  <a:pt x="674337" y="1582"/>
                </a:lnTo>
                <a:lnTo>
                  <a:pt x="723900" y="0"/>
                </a:lnTo>
                <a:lnTo>
                  <a:pt x="773462" y="1582"/>
                </a:lnTo>
                <a:lnTo>
                  <a:pt x="822128" y="6260"/>
                </a:lnTo>
                <a:lnTo>
                  <a:pt x="869791" y="13933"/>
                </a:lnTo>
                <a:lnTo>
                  <a:pt x="916341" y="24497"/>
                </a:lnTo>
                <a:lnTo>
                  <a:pt x="961671" y="37851"/>
                </a:lnTo>
                <a:lnTo>
                  <a:pt x="1005674" y="53893"/>
                </a:lnTo>
                <a:lnTo>
                  <a:pt x="1048242" y="72520"/>
                </a:lnTo>
                <a:lnTo>
                  <a:pt x="1089266" y="93631"/>
                </a:lnTo>
                <a:lnTo>
                  <a:pt x="1128639" y="117123"/>
                </a:lnTo>
                <a:lnTo>
                  <a:pt x="1166253" y="142895"/>
                </a:lnTo>
                <a:lnTo>
                  <a:pt x="1202001" y="170843"/>
                </a:lnTo>
                <a:lnTo>
                  <a:pt x="1235774" y="200866"/>
                </a:lnTo>
                <a:lnTo>
                  <a:pt x="1267465" y="232861"/>
                </a:lnTo>
                <a:lnTo>
                  <a:pt x="1296966" y="266728"/>
                </a:lnTo>
                <a:lnTo>
                  <a:pt x="1324169" y="302362"/>
                </a:lnTo>
                <a:lnTo>
                  <a:pt x="1348966" y="339663"/>
                </a:lnTo>
                <a:lnTo>
                  <a:pt x="1371250" y="378528"/>
                </a:lnTo>
                <a:lnTo>
                  <a:pt x="1390912" y="418855"/>
                </a:lnTo>
                <a:lnTo>
                  <a:pt x="1407845" y="460542"/>
                </a:lnTo>
                <a:lnTo>
                  <a:pt x="1421941" y="503487"/>
                </a:lnTo>
                <a:lnTo>
                  <a:pt x="1433092" y="547587"/>
                </a:lnTo>
                <a:lnTo>
                  <a:pt x="1441191" y="592741"/>
                </a:lnTo>
                <a:lnTo>
                  <a:pt x="1446129" y="638845"/>
                </a:lnTo>
                <a:lnTo>
                  <a:pt x="1447800" y="685800"/>
                </a:lnTo>
                <a:lnTo>
                  <a:pt x="1446129" y="732754"/>
                </a:lnTo>
                <a:lnTo>
                  <a:pt x="1441191" y="778859"/>
                </a:lnTo>
                <a:lnTo>
                  <a:pt x="1433092" y="824012"/>
                </a:lnTo>
                <a:lnTo>
                  <a:pt x="1421941" y="868112"/>
                </a:lnTo>
                <a:lnTo>
                  <a:pt x="1407845" y="911057"/>
                </a:lnTo>
                <a:lnTo>
                  <a:pt x="1390912" y="952744"/>
                </a:lnTo>
                <a:lnTo>
                  <a:pt x="1371250" y="993071"/>
                </a:lnTo>
                <a:lnTo>
                  <a:pt x="1348966" y="1031936"/>
                </a:lnTo>
                <a:lnTo>
                  <a:pt x="1324169" y="1069237"/>
                </a:lnTo>
                <a:lnTo>
                  <a:pt x="1296966" y="1104872"/>
                </a:lnTo>
                <a:lnTo>
                  <a:pt x="1267465" y="1138738"/>
                </a:lnTo>
                <a:lnTo>
                  <a:pt x="1235774" y="1170733"/>
                </a:lnTo>
                <a:lnTo>
                  <a:pt x="1202001" y="1200756"/>
                </a:lnTo>
                <a:lnTo>
                  <a:pt x="1166253" y="1228705"/>
                </a:lnTo>
                <a:lnTo>
                  <a:pt x="1128639" y="1254476"/>
                </a:lnTo>
                <a:lnTo>
                  <a:pt x="1089266" y="1277968"/>
                </a:lnTo>
                <a:lnTo>
                  <a:pt x="1048242" y="1299079"/>
                </a:lnTo>
                <a:lnTo>
                  <a:pt x="1005674" y="1317706"/>
                </a:lnTo>
                <a:lnTo>
                  <a:pt x="961671" y="1333748"/>
                </a:lnTo>
                <a:lnTo>
                  <a:pt x="916341" y="1347102"/>
                </a:lnTo>
                <a:lnTo>
                  <a:pt x="869791" y="1357667"/>
                </a:lnTo>
                <a:lnTo>
                  <a:pt x="822128" y="1365339"/>
                </a:lnTo>
                <a:lnTo>
                  <a:pt x="773462" y="1370017"/>
                </a:lnTo>
                <a:lnTo>
                  <a:pt x="723900" y="1371600"/>
                </a:lnTo>
                <a:lnTo>
                  <a:pt x="674337" y="1370017"/>
                </a:lnTo>
                <a:lnTo>
                  <a:pt x="625671" y="1365339"/>
                </a:lnTo>
                <a:lnTo>
                  <a:pt x="578008" y="1357667"/>
                </a:lnTo>
                <a:lnTo>
                  <a:pt x="531458" y="1347102"/>
                </a:lnTo>
                <a:lnTo>
                  <a:pt x="486128" y="1333748"/>
                </a:lnTo>
                <a:lnTo>
                  <a:pt x="442125" y="1317706"/>
                </a:lnTo>
                <a:lnTo>
                  <a:pt x="399558" y="1299079"/>
                </a:lnTo>
                <a:lnTo>
                  <a:pt x="358533" y="1277968"/>
                </a:lnTo>
                <a:lnTo>
                  <a:pt x="319160" y="1254476"/>
                </a:lnTo>
                <a:lnTo>
                  <a:pt x="281546" y="1228705"/>
                </a:lnTo>
                <a:lnTo>
                  <a:pt x="245798" y="1200756"/>
                </a:lnTo>
                <a:lnTo>
                  <a:pt x="212025" y="1170733"/>
                </a:lnTo>
                <a:lnTo>
                  <a:pt x="180334" y="1138738"/>
                </a:lnTo>
                <a:lnTo>
                  <a:pt x="150833" y="1104872"/>
                </a:lnTo>
                <a:lnTo>
                  <a:pt x="123630" y="1069237"/>
                </a:lnTo>
                <a:lnTo>
                  <a:pt x="98833" y="1031936"/>
                </a:lnTo>
                <a:lnTo>
                  <a:pt x="76549" y="993071"/>
                </a:lnTo>
                <a:lnTo>
                  <a:pt x="56887" y="952744"/>
                </a:lnTo>
                <a:lnTo>
                  <a:pt x="39954" y="911057"/>
                </a:lnTo>
                <a:lnTo>
                  <a:pt x="25858" y="868112"/>
                </a:lnTo>
                <a:lnTo>
                  <a:pt x="14707" y="824012"/>
                </a:lnTo>
                <a:lnTo>
                  <a:pt x="6608" y="778859"/>
                </a:lnTo>
                <a:lnTo>
                  <a:pt x="1670" y="732754"/>
                </a:lnTo>
                <a:lnTo>
                  <a:pt x="0" y="6858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8610600" y="4810125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0"/>
                </a:moveTo>
                <a:lnTo>
                  <a:pt x="46539" y="5988"/>
                </a:lnTo>
                <a:lnTo>
                  <a:pt x="22318" y="22318"/>
                </a:lnTo>
                <a:lnTo>
                  <a:pt x="5988" y="46539"/>
                </a:lnTo>
                <a:lnTo>
                  <a:pt x="0" y="76200"/>
                </a:lnTo>
                <a:lnTo>
                  <a:pt x="5988" y="105860"/>
                </a:lnTo>
                <a:lnTo>
                  <a:pt x="22318" y="130081"/>
                </a:lnTo>
                <a:lnTo>
                  <a:pt x="46539" y="146411"/>
                </a:lnTo>
                <a:lnTo>
                  <a:pt x="76200" y="152400"/>
                </a:lnTo>
                <a:lnTo>
                  <a:pt x="105860" y="146411"/>
                </a:lnTo>
                <a:lnTo>
                  <a:pt x="130081" y="130081"/>
                </a:lnTo>
                <a:lnTo>
                  <a:pt x="146411" y="105860"/>
                </a:lnTo>
                <a:lnTo>
                  <a:pt x="152400" y="76200"/>
                </a:lnTo>
                <a:lnTo>
                  <a:pt x="146411" y="46539"/>
                </a:lnTo>
                <a:lnTo>
                  <a:pt x="130081" y="22318"/>
                </a:lnTo>
                <a:lnTo>
                  <a:pt x="105860" y="5988"/>
                </a:lnTo>
                <a:lnTo>
                  <a:pt x="762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8610600" y="4810125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0" y="76200"/>
                </a:moveTo>
                <a:lnTo>
                  <a:pt x="5988" y="46539"/>
                </a:lnTo>
                <a:lnTo>
                  <a:pt x="22318" y="22318"/>
                </a:lnTo>
                <a:lnTo>
                  <a:pt x="46539" y="5988"/>
                </a:lnTo>
                <a:lnTo>
                  <a:pt x="76200" y="0"/>
                </a:lnTo>
                <a:lnTo>
                  <a:pt x="105860" y="5988"/>
                </a:lnTo>
                <a:lnTo>
                  <a:pt x="130081" y="22318"/>
                </a:lnTo>
                <a:lnTo>
                  <a:pt x="146411" y="46539"/>
                </a:lnTo>
                <a:lnTo>
                  <a:pt x="152400" y="76200"/>
                </a:lnTo>
                <a:lnTo>
                  <a:pt x="146411" y="105860"/>
                </a:lnTo>
                <a:lnTo>
                  <a:pt x="130081" y="130081"/>
                </a:lnTo>
                <a:lnTo>
                  <a:pt x="105860" y="146411"/>
                </a:lnTo>
                <a:lnTo>
                  <a:pt x="76200" y="152400"/>
                </a:lnTo>
                <a:lnTo>
                  <a:pt x="46539" y="146411"/>
                </a:lnTo>
                <a:lnTo>
                  <a:pt x="22318" y="130081"/>
                </a:lnTo>
                <a:lnTo>
                  <a:pt x="5988" y="105860"/>
                </a:lnTo>
                <a:lnTo>
                  <a:pt x="0" y="762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8382000" y="4810125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0"/>
                </a:moveTo>
                <a:lnTo>
                  <a:pt x="46539" y="5988"/>
                </a:lnTo>
                <a:lnTo>
                  <a:pt x="22318" y="22318"/>
                </a:lnTo>
                <a:lnTo>
                  <a:pt x="5988" y="46539"/>
                </a:lnTo>
                <a:lnTo>
                  <a:pt x="0" y="76200"/>
                </a:lnTo>
                <a:lnTo>
                  <a:pt x="5988" y="105860"/>
                </a:lnTo>
                <a:lnTo>
                  <a:pt x="22318" y="130081"/>
                </a:lnTo>
                <a:lnTo>
                  <a:pt x="46539" y="146411"/>
                </a:lnTo>
                <a:lnTo>
                  <a:pt x="76200" y="152400"/>
                </a:lnTo>
                <a:lnTo>
                  <a:pt x="105860" y="146411"/>
                </a:lnTo>
                <a:lnTo>
                  <a:pt x="130081" y="130081"/>
                </a:lnTo>
                <a:lnTo>
                  <a:pt x="146411" y="105860"/>
                </a:lnTo>
                <a:lnTo>
                  <a:pt x="152400" y="76200"/>
                </a:lnTo>
                <a:lnTo>
                  <a:pt x="146411" y="46539"/>
                </a:lnTo>
                <a:lnTo>
                  <a:pt x="130081" y="22318"/>
                </a:lnTo>
                <a:lnTo>
                  <a:pt x="105860" y="5988"/>
                </a:lnTo>
                <a:lnTo>
                  <a:pt x="762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8382000" y="4810125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0" y="76200"/>
                </a:moveTo>
                <a:lnTo>
                  <a:pt x="5988" y="46539"/>
                </a:lnTo>
                <a:lnTo>
                  <a:pt x="22318" y="22318"/>
                </a:lnTo>
                <a:lnTo>
                  <a:pt x="46539" y="5988"/>
                </a:lnTo>
                <a:lnTo>
                  <a:pt x="76200" y="0"/>
                </a:lnTo>
                <a:lnTo>
                  <a:pt x="105860" y="5988"/>
                </a:lnTo>
                <a:lnTo>
                  <a:pt x="130081" y="22318"/>
                </a:lnTo>
                <a:lnTo>
                  <a:pt x="146411" y="46539"/>
                </a:lnTo>
                <a:lnTo>
                  <a:pt x="152400" y="76200"/>
                </a:lnTo>
                <a:lnTo>
                  <a:pt x="146411" y="105860"/>
                </a:lnTo>
                <a:lnTo>
                  <a:pt x="130081" y="130081"/>
                </a:lnTo>
                <a:lnTo>
                  <a:pt x="105860" y="146411"/>
                </a:lnTo>
                <a:lnTo>
                  <a:pt x="76200" y="152400"/>
                </a:lnTo>
                <a:lnTo>
                  <a:pt x="46539" y="146411"/>
                </a:lnTo>
                <a:lnTo>
                  <a:pt x="22318" y="130081"/>
                </a:lnTo>
                <a:lnTo>
                  <a:pt x="5988" y="105860"/>
                </a:lnTo>
                <a:lnTo>
                  <a:pt x="0" y="762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7996238" y="4271963"/>
            <a:ext cx="161925" cy="1619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8605838" y="5033963"/>
            <a:ext cx="161925" cy="1619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8605838" y="4424363"/>
            <a:ext cx="161925" cy="1619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7691438" y="4729163"/>
            <a:ext cx="161925" cy="1619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7843838" y="4957763"/>
            <a:ext cx="314325" cy="3143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8301038" y="4271963"/>
            <a:ext cx="161925" cy="1619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8382000" y="4657725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0"/>
                </a:moveTo>
                <a:lnTo>
                  <a:pt x="46539" y="5988"/>
                </a:lnTo>
                <a:lnTo>
                  <a:pt x="22318" y="22318"/>
                </a:lnTo>
                <a:lnTo>
                  <a:pt x="5988" y="46539"/>
                </a:lnTo>
                <a:lnTo>
                  <a:pt x="0" y="76200"/>
                </a:lnTo>
                <a:lnTo>
                  <a:pt x="5988" y="105860"/>
                </a:lnTo>
                <a:lnTo>
                  <a:pt x="22318" y="130081"/>
                </a:lnTo>
                <a:lnTo>
                  <a:pt x="46539" y="146411"/>
                </a:lnTo>
                <a:lnTo>
                  <a:pt x="76200" y="152400"/>
                </a:lnTo>
                <a:lnTo>
                  <a:pt x="105860" y="146411"/>
                </a:lnTo>
                <a:lnTo>
                  <a:pt x="130081" y="130081"/>
                </a:lnTo>
                <a:lnTo>
                  <a:pt x="146411" y="105860"/>
                </a:lnTo>
                <a:lnTo>
                  <a:pt x="152400" y="76200"/>
                </a:lnTo>
                <a:lnTo>
                  <a:pt x="146411" y="46539"/>
                </a:lnTo>
                <a:lnTo>
                  <a:pt x="130081" y="22318"/>
                </a:lnTo>
                <a:lnTo>
                  <a:pt x="105860" y="5988"/>
                </a:lnTo>
                <a:lnTo>
                  <a:pt x="762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8382000" y="4657725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0" y="76200"/>
                </a:moveTo>
                <a:lnTo>
                  <a:pt x="5988" y="46539"/>
                </a:lnTo>
                <a:lnTo>
                  <a:pt x="22318" y="22318"/>
                </a:lnTo>
                <a:lnTo>
                  <a:pt x="46539" y="5988"/>
                </a:lnTo>
                <a:lnTo>
                  <a:pt x="76200" y="0"/>
                </a:lnTo>
                <a:lnTo>
                  <a:pt x="105860" y="5988"/>
                </a:lnTo>
                <a:lnTo>
                  <a:pt x="130081" y="22318"/>
                </a:lnTo>
                <a:lnTo>
                  <a:pt x="146411" y="46539"/>
                </a:lnTo>
                <a:lnTo>
                  <a:pt x="152400" y="76200"/>
                </a:lnTo>
                <a:lnTo>
                  <a:pt x="146411" y="105860"/>
                </a:lnTo>
                <a:lnTo>
                  <a:pt x="130081" y="130081"/>
                </a:lnTo>
                <a:lnTo>
                  <a:pt x="105860" y="146411"/>
                </a:lnTo>
                <a:lnTo>
                  <a:pt x="76200" y="152400"/>
                </a:lnTo>
                <a:lnTo>
                  <a:pt x="46539" y="146411"/>
                </a:lnTo>
                <a:lnTo>
                  <a:pt x="22318" y="130081"/>
                </a:lnTo>
                <a:lnTo>
                  <a:pt x="5988" y="105860"/>
                </a:lnTo>
                <a:lnTo>
                  <a:pt x="0" y="762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8763000" y="4733925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0"/>
                </a:moveTo>
                <a:lnTo>
                  <a:pt x="46539" y="5988"/>
                </a:lnTo>
                <a:lnTo>
                  <a:pt x="22318" y="22318"/>
                </a:lnTo>
                <a:lnTo>
                  <a:pt x="5988" y="46539"/>
                </a:lnTo>
                <a:lnTo>
                  <a:pt x="0" y="76200"/>
                </a:lnTo>
                <a:lnTo>
                  <a:pt x="5988" y="105860"/>
                </a:lnTo>
                <a:lnTo>
                  <a:pt x="22318" y="130081"/>
                </a:lnTo>
                <a:lnTo>
                  <a:pt x="46539" y="146411"/>
                </a:lnTo>
                <a:lnTo>
                  <a:pt x="76200" y="152400"/>
                </a:lnTo>
                <a:lnTo>
                  <a:pt x="105860" y="146411"/>
                </a:lnTo>
                <a:lnTo>
                  <a:pt x="130081" y="130081"/>
                </a:lnTo>
                <a:lnTo>
                  <a:pt x="146411" y="105860"/>
                </a:lnTo>
                <a:lnTo>
                  <a:pt x="152400" y="76200"/>
                </a:lnTo>
                <a:lnTo>
                  <a:pt x="146411" y="46539"/>
                </a:lnTo>
                <a:lnTo>
                  <a:pt x="130081" y="22318"/>
                </a:lnTo>
                <a:lnTo>
                  <a:pt x="105860" y="5988"/>
                </a:lnTo>
                <a:lnTo>
                  <a:pt x="762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8763000" y="4733925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0" y="76200"/>
                </a:moveTo>
                <a:lnTo>
                  <a:pt x="5988" y="46539"/>
                </a:lnTo>
                <a:lnTo>
                  <a:pt x="22318" y="22318"/>
                </a:lnTo>
                <a:lnTo>
                  <a:pt x="46539" y="5988"/>
                </a:lnTo>
                <a:lnTo>
                  <a:pt x="76200" y="0"/>
                </a:lnTo>
                <a:lnTo>
                  <a:pt x="105860" y="5988"/>
                </a:lnTo>
                <a:lnTo>
                  <a:pt x="130081" y="22318"/>
                </a:lnTo>
                <a:lnTo>
                  <a:pt x="146411" y="46539"/>
                </a:lnTo>
                <a:lnTo>
                  <a:pt x="152400" y="76200"/>
                </a:lnTo>
                <a:lnTo>
                  <a:pt x="146411" y="105860"/>
                </a:lnTo>
                <a:lnTo>
                  <a:pt x="130081" y="130081"/>
                </a:lnTo>
                <a:lnTo>
                  <a:pt x="105860" y="146411"/>
                </a:lnTo>
                <a:lnTo>
                  <a:pt x="76200" y="152400"/>
                </a:lnTo>
                <a:lnTo>
                  <a:pt x="46539" y="146411"/>
                </a:lnTo>
                <a:lnTo>
                  <a:pt x="22318" y="130081"/>
                </a:lnTo>
                <a:lnTo>
                  <a:pt x="5988" y="105860"/>
                </a:lnTo>
                <a:lnTo>
                  <a:pt x="0" y="762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8229600" y="5076825"/>
            <a:ext cx="228600" cy="0"/>
          </a:xfrm>
          <a:custGeom>
            <a:avLst/>
            <a:gdLst/>
            <a:ahLst/>
            <a:cxnLst/>
            <a:rect l="l" t="t" r="r" b="b"/>
            <a:pathLst>
              <a:path w="228600">
                <a:moveTo>
                  <a:pt x="0" y="0"/>
                </a:moveTo>
                <a:lnTo>
                  <a:pt x="228600" y="1"/>
                </a:lnTo>
              </a:path>
            </a:pathLst>
          </a:custGeom>
          <a:ln w="9525">
            <a:solidFill>
              <a:srgbClr val="FF99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8343900" y="4962525"/>
            <a:ext cx="0" cy="228600"/>
          </a:xfrm>
          <a:custGeom>
            <a:avLst/>
            <a:gdLst/>
            <a:ahLst/>
            <a:cxnLst/>
            <a:rect l="l" t="t" r="r" b="b"/>
            <a:pathLst>
              <a:path h="228600">
                <a:moveTo>
                  <a:pt x="0" y="0"/>
                </a:moveTo>
                <a:lnTo>
                  <a:pt x="1" y="228600"/>
                </a:lnTo>
              </a:path>
            </a:pathLst>
          </a:custGeom>
          <a:ln w="9525">
            <a:solidFill>
              <a:srgbClr val="FF99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7696200" y="2181225"/>
            <a:ext cx="228600" cy="0"/>
          </a:xfrm>
          <a:custGeom>
            <a:avLst/>
            <a:gdLst/>
            <a:ahLst/>
            <a:cxnLst/>
            <a:rect l="l" t="t" r="r" b="b"/>
            <a:pathLst>
              <a:path w="228600">
                <a:moveTo>
                  <a:pt x="0" y="0"/>
                </a:moveTo>
                <a:lnTo>
                  <a:pt x="228600" y="1"/>
                </a:lnTo>
              </a:path>
            </a:pathLst>
          </a:custGeom>
          <a:ln w="9525">
            <a:solidFill>
              <a:srgbClr val="FF99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7810500" y="2066925"/>
            <a:ext cx="0" cy="228600"/>
          </a:xfrm>
          <a:custGeom>
            <a:avLst/>
            <a:gdLst/>
            <a:ahLst/>
            <a:cxnLst/>
            <a:rect l="l" t="t" r="r" b="b"/>
            <a:pathLst>
              <a:path h="228600">
                <a:moveTo>
                  <a:pt x="0" y="0"/>
                </a:moveTo>
                <a:lnTo>
                  <a:pt x="1" y="228600"/>
                </a:lnTo>
              </a:path>
            </a:pathLst>
          </a:custGeom>
          <a:ln w="9525">
            <a:solidFill>
              <a:srgbClr val="FF99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7772400" y="2714625"/>
            <a:ext cx="228600" cy="0"/>
          </a:xfrm>
          <a:custGeom>
            <a:avLst/>
            <a:gdLst/>
            <a:ahLst/>
            <a:cxnLst/>
            <a:rect l="l" t="t" r="r" b="b"/>
            <a:pathLst>
              <a:path w="228600">
                <a:moveTo>
                  <a:pt x="0" y="0"/>
                </a:moveTo>
                <a:lnTo>
                  <a:pt x="228600" y="1"/>
                </a:lnTo>
              </a:path>
            </a:pathLst>
          </a:custGeom>
          <a:ln w="9525">
            <a:solidFill>
              <a:srgbClr val="FF99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7886700" y="2600325"/>
            <a:ext cx="0" cy="228600"/>
          </a:xfrm>
          <a:custGeom>
            <a:avLst/>
            <a:gdLst/>
            <a:ahLst/>
            <a:cxnLst/>
            <a:rect l="l" t="t" r="r" b="b"/>
            <a:pathLst>
              <a:path h="228600">
                <a:moveTo>
                  <a:pt x="0" y="0"/>
                </a:moveTo>
                <a:lnTo>
                  <a:pt x="1" y="228600"/>
                </a:lnTo>
              </a:path>
            </a:pathLst>
          </a:custGeom>
          <a:ln w="9525">
            <a:solidFill>
              <a:srgbClr val="FF99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8229600" y="1876425"/>
            <a:ext cx="228600" cy="0"/>
          </a:xfrm>
          <a:custGeom>
            <a:avLst/>
            <a:gdLst/>
            <a:ahLst/>
            <a:cxnLst/>
            <a:rect l="l" t="t" r="r" b="b"/>
            <a:pathLst>
              <a:path w="228600">
                <a:moveTo>
                  <a:pt x="0" y="0"/>
                </a:moveTo>
                <a:lnTo>
                  <a:pt x="228600" y="1"/>
                </a:lnTo>
              </a:path>
            </a:pathLst>
          </a:custGeom>
          <a:ln w="9525">
            <a:solidFill>
              <a:srgbClr val="FF99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8343900" y="1762125"/>
            <a:ext cx="0" cy="228600"/>
          </a:xfrm>
          <a:custGeom>
            <a:avLst/>
            <a:gdLst/>
            <a:ahLst/>
            <a:cxnLst/>
            <a:rect l="l" t="t" r="r" b="b"/>
            <a:pathLst>
              <a:path h="228600">
                <a:moveTo>
                  <a:pt x="0" y="0"/>
                </a:moveTo>
                <a:lnTo>
                  <a:pt x="1" y="228600"/>
                </a:lnTo>
              </a:path>
            </a:pathLst>
          </a:custGeom>
          <a:ln w="9525">
            <a:solidFill>
              <a:srgbClr val="FF99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8153400" y="2562225"/>
            <a:ext cx="228600" cy="0"/>
          </a:xfrm>
          <a:custGeom>
            <a:avLst/>
            <a:gdLst/>
            <a:ahLst/>
            <a:cxnLst/>
            <a:rect l="l" t="t" r="r" b="b"/>
            <a:pathLst>
              <a:path w="228600">
                <a:moveTo>
                  <a:pt x="0" y="0"/>
                </a:moveTo>
                <a:lnTo>
                  <a:pt x="228600" y="1"/>
                </a:lnTo>
              </a:path>
            </a:pathLst>
          </a:custGeom>
          <a:ln w="9525">
            <a:solidFill>
              <a:srgbClr val="FF99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8267700" y="2447925"/>
            <a:ext cx="0" cy="228600"/>
          </a:xfrm>
          <a:custGeom>
            <a:avLst/>
            <a:gdLst/>
            <a:ahLst/>
            <a:cxnLst/>
            <a:rect l="l" t="t" r="r" b="b"/>
            <a:pathLst>
              <a:path h="228600">
                <a:moveTo>
                  <a:pt x="0" y="0"/>
                </a:moveTo>
                <a:lnTo>
                  <a:pt x="1" y="228600"/>
                </a:lnTo>
              </a:path>
            </a:pathLst>
          </a:custGeom>
          <a:ln w="9525">
            <a:solidFill>
              <a:srgbClr val="FF99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8534400" y="2181225"/>
            <a:ext cx="228600" cy="0"/>
          </a:xfrm>
          <a:custGeom>
            <a:avLst/>
            <a:gdLst/>
            <a:ahLst/>
            <a:cxnLst/>
            <a:rect l="l" t="t" r="r" b="b"/>
            <a:pathLst>
              <a:path w="228600">
                <a:moveTo>
                  <a:pt x="0" y="0"/>
                </a:moveTo>
                <a:lnTo>
                  <a:pt x="228600" y="1"/>
                </a:lnTo>
              </a:path>
            </a:pathLst>
          </a:custGeom>
          <a:ln w="9525">
            <a:solidFill>
              <a:srgbClr val="FF99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8648700" y="2066925"/>
            <a:ext cx="0" cy="228600"/>
          </a:xfrm>
          <a:custGeom>
            <a:avLst/>
            <a:gdLst/>
            <a:ahLst/>
            <a:cxnLst/>
            <a:rect l="l" t="t" r="r" b="b"/>
            <a:pathLst>
              <a:path h="228600">
                <a:moveTo>
                  <a:pt x="0" y="0"/>
                </a:moveTo>
                <a:lnTo>
                  <a:pt x="1" y="228600"/>
                </a:lnTo>
              </a:path>
            </a:pathLst>
          </a:custGeom>
          <a:ln w="9525">
            <a:solidFill>
              <a:srgbClr val="FF99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7543800" y="1609725"/>
            <a:ext cx="1447800" cy="1371600"/>
          </a:xfrm>
          <a:custGeom>
            <a:avLst/>
            <a:gdLst/>
            <a:ahLst/>
            <a:cxnLst/>
            <a:rect l="l" t="t" r="r" b="b"/>
            <a:pathLst>
              <a:path w="1447800" h="1371600">
                <a:moveTo>
                  <a:pt x="0" y="685800"/>
                </a:moveTo>
                <a:lnTo>
                  <a:pt x="1670" y="638845"/>
                </a:lnTo>
                <a:lnTo>
                  <a:pt x="6608" y="592741"/>
                </a:lnTo>
                <a:lnTo>
                  <a:pt x="14707" y="547587"/>
                </a:lnTo>
                <a:lnTo>
                  <a:pt x="25858" y="503487"/>
                </a:lnTo>
                <a:lnTo>
                  <a:pt x="39954" y="460542"/>
                </a:lnTo>
                <a:lnTo>
                  <a:pt x="56887" y="418855"/>
                </a:lnTo>
                <a:lnTo>
                  <a:pt x="76549" y="378528"/>
                </a:lnTo>
                <a:lnTo>
                  <a:pt x="98833" y="339663"/>
                </a:lnTo>
                <a:lnTo>
                  <a:pt x="123630" y="302362"/>
                </a:lnTo>
                <a:lnTo>
                  <a:pt x="150833" y="266728"/>
                </a:lnTo>
                <a:lnTo>
                  <a:pt x="180334" y="232861"/>
                </a:lnTo>
                <a:lnTo>
                  <a:pt x="212025" y="200866"/>
                </a:lnTo>
                <a:lnTo>
                  <a:pt x="245798" y="170843"/>
                </a:lnTo>
                <a:lnTo>
                  <a:pt x="281546" y="142895"/>
                </a:lnTo>
                <a:lnTo>
                  <a:pt x="319160" y="117123"/>
                </a:lnTo>
                <a:lnTo>
                  <a:pt x="358533" y="93631"/>
                </a:lnTo>
                <a:lnTo>
                  <a:pt x="399558" y="72520"/>
                </a:lnTo>
                <a:lnTo>
                  <a:pt x="442125" y="53893"/>
                </a:lnTo>
                <a:lnTo>
                  <a:pt x="486128" y="37851"/>
                </a:lnTo>
                <a:lnTo>
                  <a:pt x="531458" y="24497"/>
                </a:lnTo>
                <a:lnTo>
                  <a:pt x="578008" y="13933"/>
                </a:lnTo>
                <a:lnTo>
                  <a:pt x="625671" y="6260"/>
                </a:lnTo>
                <a:lnTo>
                  <a:pt x="674337" y="1582"/>
                </a:lnTo>
                <a:lnTo>
                  <a:pt x="723900" y="0"/>
                </a:lnTo>
                <a:lnTo>
                  <a:pt x="773462" y="1582"/>
                </a:lnTo>
                <a:lnTo>
                  <a:pt x="822128" y="6260"/>
                </a:lnTo>
                <a:lnTo>
                  <a:pt x="869791" y="13933"/>
                </a:lnTo>
                <a:lnTo>
                  <a:pt x="916341" y="24497"/>
                </a:lnTo>
                <a:lnTo>
                  <a:pt x="961671" y="37851"/>
                </a:lnTo>
                <a:lnTo>
                  <a:pt x="1005674" y="53893"/>
                </a:lnTo>
                <a:lnTo>
                  <a:pt x="1048242" y="72520"/>
                </a:lnTo>
                <a:lnTo>
                  <a:pt x="1089266" y="93631"/>
                </a:lnTo>
                <a:lnTo>
                  <a:pt x="1128639" y="117123"/>
                </a:lnTo>
                <a:lnTo>
                  <a:pt x="1166253" y="142895"/>
                </a:lnTo>
                <a:lnTo>
                  <a:pt x="1202001" y="170843"/>
                </a:lnTo>
                <a:lnTo>
                  <a:pt x="1235774" y="200866"/>
                </a:lnTo>
                <a:lnTo>
                  <a:pt x="1267465" y="232861"/>
                </a:lnTo>
                <a:lnTo>
                  <a:pt x="1296966" y="266728"/>
                </a:lnTo>
                <a:lnTo>
                  <a:pt x="1324169" y="302362"/>
                </a:lnTo>
                <a:lnTo>
                  <a:pt x="1348966" y="339663"/>
                </a:lnTo>
                <a:lnTo>
                  <a:pt x="1371250" y="378528"/>
                </a:lnTo>
                <a:lnTo>
                  <a:pt x="1390912" y="418855"/>
                </a:lnTo>
                <a:lnTo>
                  <a:pt x="1407845" y="460542"/>
                </a:lnTo>
                <a:lnTo>
                  <a:pt x="1421941" y="503487"/>
                </a:lnTo>
                <a:lnTo>
                  <a:pt x="1433092" y="547587"/>
                </a:lnTo>
                <a:lnTo>
                  <a:pt x="1441191" y="592741"/>
                </a:lnTo>
                <a:lnTo>
                  <a:pt x="1446129" y="638845"/>
                </a:lnTo>
                <a:lnTo>
                  <a:pt x="1447800" y="685800"/>
                </a:lnTo>
                <a:lnTo>
                  <a:pt x="1446129" y="732754"/>
                </a:lnTo>
                <a:lnTo>
                  <a:pt x="1441191" y="778859"/>
                </a:lnTo>
                <a:lnTo>
                  <a:pt x="1433092" y="824012"/>
                </a:lnTo>
                <a:lnTo>
                  <a:pt x="1421941" y="868112"/>
                </a:lnTo>
                <a:lnTo>
                  <a:pt x="1407845" y="911057"/>
                </a:lnTo>
                <a:lnTo>
                  <a:pt x="1390912" y="952744"/>
                </a:lnTo>
                <a:lnTo>
                  <a:pt x="1371250" y="993071"/>
                </a:lnTo>
                <a:lnTo>
                  <a:pt x="1348966" y="1031936"/>
                </a:lnTo>
                <a:lnTo>
                  <a:pt x="1324169" y="1069237"/>
                </a:lnTo>
                <a:lnTo>
                  <a:pt x="1296966" y="1104872"/>
                </a:lnTo>
                <a:lnTo>
                  <a:pt x="1267465" y="1138738"/>
                </a:lnTo>
                <a:lnTo>
                  <a:pt x="1235774" y="1170733"/>
                </a:lnTo>
                <a:lnTo>
                  <a:pt x="1202001" y="1200756"/>
                </a:lnTo>
                <a:lnTo>
                  <a:pt x="1166253" y="1228705"/>
                </a:lnTo>
                <a:lnTo>
                  <a:pt x="1128639" y="1254476"/>
                </a:lnTo>
                <a:lnTo>
                  <a:pt x="1089266" y="1277968"/>
                </a:lnTo>
                <a:lnTo>
                  <a:pt x="1048242" y="1299079"/>
                </a:lnTo>
                <a:lnTo>
                  <a:pt x="1005674" y="1317706"/>
                </a:lnTo>
                <a:lnTo>
                  <a:pt x="961671" y="1333748"/>
                </a:lnTo>
                <a:lnTo>
                  <a:pt x="916341" y="1347102"/>
                </a:lnTo>
                <a:lnTo>
                  <a:pt x="869791" y="1357667"/>
                </a:lnTo>
                <a:lnTo>
                  <a:pt x="822128" y="1365339"/>
                </a:lnTo>
                <a:lnTo>
                  <a:pt x="773462" y="1370017"/>
                </a:lnTo>
                <a:lnTo>
                  <a:pt x="723900" y="1371600"/>
                </a:lnTo>
                <a:lnTo>
                  <a:pt x="674337" y="1370017"/>
                </a:lnTo>
                <a:lnTo>
                  <a:pt x="625671" y="1365339"/>
                </a:lnTo>
                <a:lnTo>
                  <a:pt x="578008" y="1357667"/>
                </a:lnTo>
                <a:lnTo>
                  <a:pt x="531458" y="1347102"/>
                </a:lnTo>
                <a:lnTo>
                  <a:pt x="486128" y="1333748"/>
                </a:lnTo>
                <a:lnTo>
                  <a:pt x="442125" y="1317706"/>
                </a:lnTo>
                <a:lnTo>
                  <a:pt x="399558" y="1299079"/>
                </a:lnTo>
                <a:lnTo>
                  <a:pt x="358533" y="1277968"/>
                </a:lnTo>
                <a:lnTo>
                  <a:pt x="319160" y="1254476"/>
                </a:lnTo>
                <a:lnTo>
                  <a:pt x="281546" y="1228705"/>
                </a:lnTo>
                <a:lnTo>
                  <a:pt x="245798" y="1200756"/>
                </a:lnTo>
                <a:lnTo>
                  <a:pt x="212025" y="1170733"/>
                </a:lnTo>
                <a:lnTo>
                  <a:pt x="180334" y="1138738"/>
                </a:lnTo>
                <a:lnTo>
                  <a:pt x="150833" y="1104872"/>
                </a:lnTo>
                <a:lnTo>
                  <a:pt x="123630" y="1069237"/>
                </a:lnTo>
                <a:lnTo>
                  <a:pt x="98833" y="1031936"/>
                </a:lnTo>
                <a:lnTo>
                  <a:pt x="76549" y="993071"/>
                </a:lnTo>
                <a:lnTo>
                  <a:pt x="56887" y="952744"/>
                </a:lnTo>
                <a:lnTo>
                  <a:pt x="39954" y="911057"/>
                </a:lnTo>
                <a:lnTo>
                  <a:pt x="25858" y="868112"/>
                </a:lnTo>
                <a:lnTo>
                  <a:pt x="14707" y="824012"/>
                </a:lnTo>
                <a:lnTo>
                  <a:pt x="6608" y="778859"/>
                </a:lnTo>
                <a:lnTo>
                  <a:pt x="1670" y="732754"/>
                </a:lnTo>
                <a:lnTo>
                  <a:pt x="0" y="6858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7772400" y="1952625"/>
            <a:ext cx="228600" cy="0"/>
          </a:xfrm>
          <a:custGeom>
            <a:avLst/>
            <a:gdLst/>
            <a:ahLst/>
            <a:cxnLst/>
            <a:rect l="l" t="t" r="r" b="b"/>
            <a:pathLst>
              <a:path w="228600">
                <a:moveTo>
                  <a:pt x="0" y="0"/>
                </a:moveTo>
                <a:lnTo>
                  <a:pt x="228600" y="1"/>
                </a:lnTo>
              </a:path>
            </a:pathLst>
          </a:custGeom>
          <a:ln w="9525">
            <a:solidFill>
              <a:srgbClr val="FF99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7886700" y="1838325"/>
            <a:ext cx="0" cy="228600"/>
          </a:xfrm>
          <a:custGeom>
            <a:avLst/>
            <a:gdLst/>
            <a:ahLst/>
            <a:cxnLst/>
            <a:rect l="l" t="t" r="r" b="b"/>
            <a:pathLst>
              <a:path h="228600">
                <a:moveTo>
                  <a:pt x="0" y="0"/>
                </a:moveTo>
                <a:lnTo>
                  <a:pt x="1" y="228600"/>
                </a:lnTo>
              </a:path>
            </a:pathLst>
          </a:custGeom>
          <a:ln w="9525">
            <a:solidFill>
              <a:srgbClr val="FF99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7924800" y="2333625"/>
            <a:ext cx="228600" cy="0"/>
          </a:xfrm>
          <a:custGeom>
            <a:avLst/>
            <a:gdLst/>
            <a:ahLst/>
            <a:cxnLst/>
            <a:rect l="l" t="t" r="r" b="b"/>
            <a:pathLst>
              <a:path w="228600">
                <a:moveTo>
                  <a:pt x="0" y="0"/>
                </a:moveTo>
                <a:lnTo>
                  <a:pt x="228600" y="1"/>
                </a:lnTo>
              </a:path>
            </a:pathLst>
          </a:custGeom>
          <a:ln w="9525">
            <a:solidFill>
              <a:srgbClr val="FF99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8039100" y="2219325"/>
            <a:ext cx="0" cy="228600"/>
          </a:xfrm>
          <a:custGeom>
            <a:avLst/>
            <a:gdLst/>
            <a:ahLst/>
            <a:cxnLst/>
            <a:rect l="l" t="t" r="r" b="b"/>
            <a:pathLst>
              <a:path h="228600">
                <a:moveTo>
                  <a:pt x="0" y="0"/>
                </a:moveTo>
                <a:lnTo>
                  <a:pt x="1" y="228600"/>
                </a:lnTo>
              </a:path>
            </a:pathLst>
          </a:custGeom>
          <a:ln w="9525">
            <a:solidFill>
              <a:srgbClr val="FF99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8305800" y="2257425"/>
            <a:ext cx="228600" cy="0"/>
          </a:xfrm>
          <a:custGeom>
            <a:avLst/>
            <a:gdLst/>
            <a:ahLst/>
            <a:cxnLst/>
            <a:rect l="l" t="t" r="r" b="b"/>
            <a:pathLst>
              <a:path w="228600">
                <a:moveTo>
                  <a:pt x="0" y="0"/>
                </a:moveTo>
                <a:lnTo>
                  <a:pt x="228600" y="1"/>
                </a:lnTo>
              </a:path>
            </a:pathLst>
          </a:custGeom>
          <a:ln w="9525">
            <a:solidFill>
              <a:srgbClr val="FF99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8420100" y="2143125"/>
            <a:ext cx="0" cy="228600"/>
          </a:xfrm>
          <a:custGeom>
            <a:avLst/>
            <a:gdLst/>
            <a:ahLst/>
            <a:cxnLst/>
            <a:rect l="l" t="t" r="r" b="b"/>
            <a:pathLst>
              <a:path h="228600">
                <a:moveTo>
                  <a:pt x="0" y="0"/>
                </a:moveTo>
                <a:lnTo>
                  <a:pt x="1" y="228600"/>
                </a:lnTo>
              </a:path>
            </a:pathLst>
          </a:custGeom>
          <a:ln w="9525">
            <a:solidFill>
              <a:srgbClr val="FF99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8001000" y="2790825"/>
            <a:ext cx="228600" cy="0"/>
          </a:xfrm>
          <a:custGeom>
            <a:avLst/>
            <a:gdLst/>
            <a:ahLst/>
            <a:cxnLst/>
            <a:rect l="l" t="t" r="r" b="b"/>
            <a:pathLst>
              <a:path w="228600">
                <a:moveTo>
                  <a:pt x="0" y="0"/>
                </a:moveTo>
                <a:lnTo>
                  <a:pt x="228600" y="1"/>
                </a:lnTo>
              </a:path>
            </a:pathLst>
          </a:custGeom>
          <a:ln w="9525">
            <a:solidFill>
              <a:srgbClr val="FF99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8115300" y="2676525"/>
            <a:ext cx="0" cy="228600"/>
          </a:xfrm>
          <a:custGeom>
            <a:avLst/>
            <a:gdLst/>
            <a:ahLst/>
            <a:cxnLst/>
            <a:rect l="l" t="t" r="r" b="b"/>
            <a:pathLst>
              <a:path h="228600">
                <a:moveTo>
                  <a:pt x="0" y="0"/>
                </a:moveTo>
                <a:lnTo>
                  <a:pt x="1" y="228600"/>
                </a:lnTo>
              </a:path>
            </a:pathLst>
          </a:custGeom>
          <a:ln w="9525">
            <a:solidFill>
              <a:srgbClr val="FF99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8610600" y="2486025"/>
            <a:ext cx="228600" cy="0"/>
          </a:xfrm>
          <a:custGeom>
            <a:avLst/>
            <a:gdLst/>
            <a:ahLst/>
            <a:cxnLst/>
            <a:rect l="l" t="t" r="r" b="b"/>
            <a:pathLst>
              <a:path w="228600">
                <a:moveTo>
                  <a:pt x="0" y="0"/>
                </a:moveTo>
                <a:lnTo>
                  <a:pt x="228600" y="1"/>
                </a:lnTo>
              </a:path>
            </a:pathLst>
          </a:custGeom>
          <a:ln w="9525">
            <a:solidFill>
              <a:srgbClr val="FF99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8724900" y="2371725"/>
            <a:ext cx="0" cy="228600"/>
          </a:xfrm>
          <a:custGeom>
            <a:avLst/>
            <a:gdLst/>
            <a:ahLst/>
            <a:cxnLst/>
            <a:rect l="l" t="t" r="r" b="b"/>
            <a:pathLst>
              <a:path h="228600">
                <a:moveTo>
                  <a:pt x="0" y="0"/>
                </a:moveTo>
                <a:lnTo>
                  <a:pt x="1" y="228600"/>
                </a:lnTo>
              </a:path>
            </a:pathLst>
          </a:custGeom>
          <a:ln w="9525">
            <a:solidFill>
              <a:srgbClr val="FF99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7696200" y="2486025"/>
            <a:ext cx="228600" cy="0"/>
          </a:xfrm>
          <a:custGeom>
            <a:avLst/>
            <a:gdLst/>
            <a:ahLst/>
            <a:cxnLst/>
            <a:rect l="l" t="t" r="r" b="b"/>
            <a:pathLst>
              <a:path w="228600">
                <a:moveTo>
                  <a:pt x="0" y="0"/>
                </a:moveTo>
                <a:lnTo>
                  <a:pt x="228600" y="1"/>
                </a:lnTo>
              </a:path>
            </a:pathLst>
          </a:custGeom>
          <a:ln w="9525">
            <a:solidFill>
              <a:srgbClr val="FF99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7810500" y="2371725"/>
            <a:ext cx="0" cy="228600"/>
          </a:xfrm>
          <a:custGeom>
            <a:avLst/>
            <a:gdLst/>
            <a:ahLst/>
            <a:cxnLst/>
            <a:rect l="l" t="t" r="r" b="b"/>
            <a:pathLst>
              <a:path h="228600">
                <a:moveTo>
                  <a:pt x="0" y="0"/>
                </a:moveTo>
                <a:lnTo>
                  <a:pt x="1" y="228600"/>
                </a:lnTo>
              </a:path>
            </a:pathLst>
          </a:custGeom>
          <a:ln w="9525">
            <a:solidFill>
              <a:srgbClr val="FF99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8382000" y="2638425"/>
            <a:ext cx="228600" cy="0"/>
          </a:xfrm>
          <a:custGeom>
            <a:avLst/>
            <a:gdLst/>
            <a:ahLst/>
            <a:cxnLst/>
            <a:rect l="l" t="t" r="r" b="b"/>
            <a:pathLst>
              <a:path w="228600">
                <a:moveTo>
                  <a:pt x="0" y="0"/>
                </a:moveTo>
                <a:lnTo>
                  <a:pt x="228600" y="1"/>
                </a:lnTo>
              </a:path>
            </a:pathLst>
          </a:custGeom>
          <a:ln w="9525">
            <a:solidFill>
              <a:srgbClr val="FF99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8496300" y="2524125"/>
            <a:ext cx="0" cy="228600"/>
          </a:xfrm>
          <a:custGeom>
            <a:avLst/>
            <a:gdLst/>
            <a:ahLst/>
            <a:cxnLst/>
            <a:rect l="l" t="t" r="r" b="b"/>
            <a:pathLst>
              <a:path h="228600">
                <a:moveTo>
                  <a:pt x="0" y="0"/>
                </a:moveTo>
                <a:lnTo>
                  <a:pt x="1" y="228600"/>
                </a:lnTo>
              </a:path>
            </a:pathLst>
          </a:custGeom>
          <a:ln w="9525">
            <a:solidFill>
              <a:srgbClr val="FF99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8529638" y="1833563"/>
            <a:ext cx="161925" cy="1619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8001000" y="1762125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0"/>
                </a:moveTo>
                <a:lnTo>
                  <a:pt x="46539" y="5988"/>
                </a:lnTo>
                <a:lnTo>
                  <a:pt x="22318" y="22318"/>
                </a:lnTo>
                <a:lnTo>
                  <a:pt x="5988" y="46539"/>
                </a:lnTo>
                <a:lnTo>
                  <a:pt x="0" y="76200"/>
                </a:lnTo>
                <a:lnTo>
                  <a:pt x="5988" y="105860"/>
                </a:lnTo>
                <a:lnTo>
                  <a:pt x="22318" y="130081"/>
                </a:lnTo>
                <a:lnTo>
                  <a:pt x="46539" y="146411"/>
                </a:lnTo>
                <a:lnTo>
                  <a:pt x="76200" y="152400"/>
                </a:lnTo>
                <a:lnTo>
                  <a:pt x="105860" y="146411"/>
                </a:lnTo>
                <a:lnTo>
                  <a:pt x="130081" y="130081"/>
                </a:lnTo>
                <a:lnTo>
                  <a:pt x="146411" y="105860"/>
                </a:lnTo>
                <a:lnTo>
                  <a:pt x="152400" y="76200"/>
                </a:lnTo>
                <a:lnTo>
                  <a:pt x="146411" y="46539"/>
                </a:lnTo>
                <a:lnTo>
                  <a:pt x="130081" y="22318"/>
                </a:lnTo>
                <a:lnTo>
                  <a:pt x="105860" y="5988"/>
                </a:lnTo>
                <a:lnTo>
                  <a:pt x="762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8001000" y="1762125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0" y="76200"/>
                </a:moveTo>
                <a:lnTo>
                  <a:pt x="5988" y="46539"/>
                </a:lnTo>
                <a:lnTo>
                  <a:pt x="22318" y="22318"/>
                </a:lnTo>
                <a:lnTo>
                  <a:pt x="46539" y="5988"/>
                </a:lnTo>
                <a:lnTo>
                  <a:pt x="76200" y="0"/>
                </a:lnTo>
                <a:lnTo>
                  <a:pt x="105860" y="5988"/>
                </a:lnTo>
                <a:lnTo>
                  <a:pt x="130081" y="22318"/>
                </a:lnTo>
                <a:lnTo>
                  <a:pt x="146411" y="46539"/>
                </a:lnTo>
                <a:lnTo>
                  <a:pt x="152400" y="76200"/>
                </a:lnTo>
                <a:lnTo>
                  <a:pt x="146411" y="105860"/>
                </a:lnTo>
                <a:lnTo>
                  <a:pt x="130081" y="130081"/>
                </a:lnTo>
                <a:lnTo>
                  <a:pt x="105860" y="146411"/>
                </a:lnTo>
                <a:lnTo>
                  <a:pt x="76200" y="152400"/>
                </a:lnTo>
                <a:lnTo>
                  <a:pt x="46539" y="146411"/>
                </a:lnTo>
                <a:lnTo>
                  <a:pt x="22318" y="130081"/>
                </a:lnTo>
                <a:lnTo>
                  <a:pt x="5988" y="105860"/>
                </a:lnTo>
                <a:lnTo>
                  <a:pt x="0" y="762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8305800" y="2676525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0"/>
                </a:moveTo>
                <a:lnTo>
                  <a:pt x="46539" y="5988"/>
                </a:lnTo>
                <a:lnTo>
                  <a:pt x="22318" y="22318"/>
                </a:lnTo>
                <a:lnTo>
                  <a:pt x="5988" y="46539"/>
                </a:lnTo>
                <a:lnTo>
                  <a:pt x="0" y="76200"/>
                </a:lnTo>
                <a:lnTo>
                  <a:pt x="5988" y="105860"/>
                </a:lnTo>
                <a:lnTo>
                  <a:pt x="22318" y="130081"/>
                </a:lnTo>
                <a:lnTo>
                  <a:pt x="46539" y="146411"/>
                </a:lnTo>
                <a:lnTo>
                  <a:pt x="76200" y="152400"/>
                </a:lnTo>
                <a:lnTo>
                  <a:pt x="105860" y="146411"/>
                </a:lnTo>
                <a:lnTo>
                  <a:pt x="130081" y="130081"/>
                </a:lnTo>
                <a:lnTo>
                  <a:pt x="146411" y="105860"/>
                </a:lnTo>
                <a:lnTo>
                  <a:pt x="152400" y="76200"/>
                </a:lnTo>
                <a:lnTo>
                  <a:pt x="146411" y="46539"/>
                </a:lnTo>
                <a:lnTo>
                  <a:pt x="130081" y="22318"/>
                </a:lnTo>
                <a:lnTo>
                  <a:pt x="105860" y="5988"/>
                </a:lnTo>
                <a:lnTo>
                  <a:pt x="762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8305800" y="2676525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0" y="76200"/>
                </a:moveTo>
                <a:lnTo>
                  <a:pt x="5988" y="46539"/>
                </a:lnTo>
                <a:lnTo>
                  <a:pt x="22318" y="22318"/>
                </a:lnTo>
                <a:lnTo>
                  <a:pt x="46539" y="5988"/>
                </a:lnTo>
                <a:lnTo>
                  <a:pt x="76200" y="0"/>
                </a:lnTo>
                <a:lnTo>
                  <a:pt x="105860" y="5988"/>
                </a:lnTo>
                <a:lnTo>
                  <a:pt x="130081" y="22318"/>
                </a:lnTo>
                <a:lnTo>
                  <a:pt x="146411" y="46539"/>
                </a:lnTo>
                <a:lnTo>
                  <a:pt x="152400" y="76200"/>
                </a:lnTo>
                <a:lnTo>
                  <a:pt x="146411" y="105860"/>
                </a:lnTo>
                <a:lnTo>
                  <a:pt x="130081" y="130081"/>
                </a:lnTo>
                <a:lnTo>
                  <a:pt x="105860" y="146411"/>
                </a:lnTo>
                <a:lnTo>
                  <a:pt x="76200" y="152400"/>
                </a:lnTo>
                <a:lnTo>
                  <a:pt x="46539" y="146411"/>
                </a:lnTo>
                <a:lnTo>
                  <a:pt x="22318" y="130081"/>
                </a:lnTo>
                <a:lnTo>
                  <a:pt x="5988" y="105860"/>
                </a:lnTo>
                <a:lnTo>
                  <a:pt x="0" y="762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7924800" y="2447925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0"/>
                </a:moveTo>
                <a:lnTo>
                  <a:pt x="46539" y="5988"/>
                </a:lnTo>
                <a:lnTo>
                  <a:pt x="22318" y="22318"/>
                </a:lnTo>
                <a:lnTo>
                  <a:pt x="5988" y="46539"/>
                </a:lnTo>
                <a:lnTo>
                  <a:pt x="0" y="76200"/>
                </a:lnTo>
                <a:lnTo>
                  <a:pt x="5988" y="105860"/>
                </a:lnTo>
                <a:lnTo>
                  <a:pt x="22318" y="130081"/>
                </a:lnTo>
                <a:lnTo>
                  <a:pt x="46539" y="146411"/>
                </a:lnTo>
                <a:lnTo>
                  <a:pt x="76200" y="152400"/>
                </a:lnTo>
                <a:lnTo>
                  <a:pt x="105860" y="146411"/>
                </a:lnTo>
                <a:lnTo>
                  <a:pt x="130081" y="130081"/>
                </a:lnTo>
                <a:lnTo>
                  <a:pt x="146411" y="105860"/>
                </a:lnTo>
                <a:lnTo>
                  <a:pt x="152400" y="76200"/>
                </a:lnTo>
                <a:lnTo>
                  <a:pt x="146411" y="46539"/>
                </a:lnTo>
                <a:lnTo>
                  <a:pt x="130081" y="22318"/>
                </a:lnTo>
                <a:lnTo>
                  <a:pt x="105860" y="5988"/>
                </a:lnTo>
                <a:lnTo>
                  <a:pt x="762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7924800" y="2447925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0" y="76200"/>
                </a:moveTo>
                <a:lnTo>
                  <a:pt x="5988" y="46539"/>
                </a:lnTo>
                <a:lnTo>
                  <a:pt x="22318" y="22318"/>
                </a:lnTo>
                <a:lnTo>
                  <a:pt x="46539" y="5988"/>
                </a:lnTo>
                <a:lnTo>
                  <a:pt x="76200" y="0"/>
                </a:lnTo>
                <a:lnTo>
                  <a:pt x="105860" y="5988"/>
                </a:lnTo>
                <a:lnTo>
                  <a:pt x="130081" y="22318"/>
                </a:lnTo>
                <a:lnTo>
                  <a:pt x="146411" y="46539"/>
                </a:lnTo>
                <a:lnTo>
                  <a:pt x="152400" y="76200"/>
                </a:lnTo>
                <a:lnTo>
                  <a:pt x="146411" y="105860"/>
                </a:lnTo>
                <a:lnTo>
                  <a:pt x="130081" y="130081"/>
                </a:lnTo>
                <a:lnTo>
                  <a:pt x="105860" y="146411"/>
                </a:lnTo>
                <a:lnTo>
                  <a:pt x="76200" y="152400"/>
                </a:lnTo>
                <a:lnTo>
                  <a:pt x="46539" y="146411"/>
                </a:lnTo>
                <a:lnTo>
                  <a:pt x="22318" y="130081"/>
                </a:lnTo>
                <a:lnTo>
                  <a:pt x="5988" y="105860"/>
                </a:lnTo>
                <a:lnTo>
                  <a:pt x="0" y="762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8077200" y="2105025"/>
            <a:ext cx="228600" cy="0"/>
          </a:xfrm>
          <a:custGeom>
            <a:avLst/>
            <a:gdLst/>
            <a:ahLst/>
            <a:cxnLst/>
            <a:rect l="l" t="t" r="r" b="b"/>
            <a:pathLst>
              <a:path w="228600">
                <a:moveTo>
                  <a:pt x="0" y="0"/>
                </a:moveTo>
                <a:lnTo>
                  <a:pt x="228600" y="1"/>
                </a:lnTo>
              </a:path>
            </a:pathLst>
          </a:custGeom>
          <a:ln w="9525">
            <a:solidFill>
              <a:srgbClr val="FF99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8191500" y="1990725"/>
            <a:ext cx="0" cy="228600"/>
          </a:xfrm>
          <a:custGeom>
            <a:avLst/>
            <a:gdLst/>
            <a:ahLst/>
            <a:cxnLst/>
            <a:rect l="l" t="t" r="r" b="b"/>
            <a:pathLst>
              <a:path h="228600">
                <a:moveTo>
                  <a:pt x="0" y="0"/>
                </a:moveTo>
                <a:lnTo>
                  <a:pt x="1" y="228600"/>
                </a:lnTo>
              </a:path>
            </a:pathLst>
          </a:custGeom>
          <a:ln w="9525">
            <a:solidFill>
              <a:srgbClr val="FF99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 txBox="1"/>
          <p:nvPr/>
        </p:nvSpPr>
        <p:spPr>
          <a:xfrm>
            <a:off x="9222740" y="2176145"/>
            <a:ext cx="12801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>
                <a:latin typeface="Tahoma"/>
                <a:cs typeface="Tahoma"/>
              </a:rPr>
              <a:t>17</a:t>
            </a:r>
            <a:r>
              <a:rPr spc="-65" dirty="0">
                <a:latin typeface="Tahoma"/>
                <a:cs typeface="Tahoma"/>
              </a:rPr>
              <a:t> </a:t>
            </a:r>
            <a:r>
              <a:rPr spc="-5" dirty="0">
                <a:latin typeface="Tahoma"/>
                <a:cs typeface="Tahoma"/>
              </a:rPr>
              <a:t>instances</a:t>
            </a:r>
            <a:endParaRPr>
              <a:latin typeface="Tahoma"/>
              <a:cs typeface="Tahoma"/>
            </a:endParaRPr>
          </a:p>
        </p:txBody>
      </p:sp>
      <p:sp>
        <p:nvSpPr>
          <p:cNvPr id="90" name="object 90"/>
          <p:cNvSpPr txBox="1"/>
          <p:nvPr/>
        </p:nvSpPr>
        <p:spPr>
          <a:xfrm>
            <a:off x="9146540" y="4614545"/>
            <a:ext cx="12801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>
                <a:latin typeface="Tahoma"/>
                <a:cs typeface="Tahoma"/>
              </a:rPr>
              <a:t>13</a:t>
            </a:r>
            <a:r>
              <a:rPr spc="-65" dirty="0">
                <a:latin typeface="Tahoma"/>
                <a:cs typeface="Tahoma"/>
              </a:rPr>
              <a:t> </a:t>
            </a:r>
            <a:r>
              <a:rPr spc="-5" dirty="0">
                <a:latin typeface="Tahoma"/>
                <a:cs typeface="Tahoma"/>
              </a:rPr>
              <a:t>instances</a:t>
            </a:r>
            <a:endParaRPr>
              <a:latin typeface="Tahoma"/>
              <a:cs typeface="Tahoma"/>
            </a:endParaRPr>
          </a:p>
        </p:txBody>
      </p:sp>
      <p:sp>
        <p:nvSpPr>
          <p:cNvPr id="91" name="object 91"/>
          <p:cNvSpPr/>
          <p:nvPr/>
        </p:nvSpPr>
        <p:spPr>
          <a:xfrm>
            <a:off x="6866584" y="5830575"/>
            <a:ext cx="271780" cy="0"/>
          </a:xfrm>
          <a:custGeom>
            <a:avLst/>
            <a:gdLst/>
            <a:ahLst/>
            <a:cxnLst/>
            <a:rect l="l" t="t" r="r" b="b"/>
            <a:pathLst>
              <a:path w="271779">
                <a:moveTo>
                  <a:pt x="0" y="0"/>
                </a:moveTo>
                <a:lnTo>
                  <a:pt x="271425" y="0"/>
                </a:lnTo>
              </a:path>
            </a:pathLst>
          </a:custGeom>
          <a:ln w="1048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8303990" y="5830575"/>
            <a:ext cx="271780" cy="0"/>
          </a:xfrm>
          <a:custGeom>
            <a:avLst/>
            <a:gdLst/>
            <a:ahLst/>
            <a:cxnLst/>
            <a:rect l="l" t="t" r="r" b="b"/>
            <a:pathLst>
              <a:path w="271779">
                <a:moveTo>
                  <a:pt x="0" y="0"/>
                </a:moveTo>
                <a:lnTo>
                  <a:pt x="271421" y="0"/>
                </a:lnTo>
              </a:path>
            </a:pathLst>
          </a:custGeom>
          <a:ln w="1048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 txBox="1"/>
          <p:nvPr/>
        </p:nvSpPr>
        <p:spPr>
          <a:xfrm>
            <a:off x="9258316" y="5856656"/>
            <a:ext cx="123189" cy="3333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spcBef>
                <a:spcPts val="114"/>
              </a:spcBef>
            </a:pPr>
            <a:r>
              <a:rPr sz="2000" dirty="0">
                <a:latin typeface="Symbol"/>
                <a:cs typeface="Symbol"/>
              </a:rPr>
              <a:t></a:t>
            </a:r>
            <a:endParaRPr sz="2000">
              <a:latin typeface="Symbol"/>
              <a:cs typeface="Symbol"/>
            </a:endParaRPr>
          </a:p>
        </p:txBody>
      </p:sp>
      <p:sp>
        <p:nvSpPr>
          <p:cNvPr id="94" name="object 94"/>
          <p:cNvSpPr txBox="1"/>
          <p:nvPr/>
        </p:nvSpPr>
        <p:spPr>
          <a:xfrm>
            <a:off x="8135123" y="5825732"/>
            <a:ext cx="459105" cy="3333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38100">
              <a:spcBef>
                <a:spcPts val="114"/>
              </a:spcBef>
            </a:pPr>
            <a:r>
              <a:rPr sz="3000" baseline="38888" dirty="0">
                <a:latin typeface="Symbol"/>
                <a:cs typeface="Symbol"/>
              </a:rPr>
              <a:t></a:t>
            </a:r>
            <a:r>
              <a:rPr sz="3000" spc="-330" baseline="38888" dirty="0">
                <a:latin typeface="Times New Roman"/>
                <a:cs typeface="Times New Roman"/>
              </a:rPr>
              <a:t> </a:t>
            </a:r>
            <a:r>
              <a:rPr sz="2000" spc="-50" dirty="0">
                <a:latin typeface="Times New Roman"/>
                <a:cs typeface="Times New Roman"/>
              </a:rPr>
              <a:t>30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95" name="object 95"/>
          <p:cNvSpPr txBox="1"/>
          <p:nvPr/>
        </p:nvSpPr>
        <p:spPr>
          <a:xfrm>
            <a:off x="7844274" y="5647010"/>
            <a:ext cx="1537335" cy="3333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spcBef>
                <a:spcPts val="114"/>
              </a:spcBef>
              <a:tabLst>
                <a:tab pos="1426210" algn="l"/>
              </a:tabLst>
            </a:pPr>
            <a:r>
              <a:rPr sz="2000" spc="-330" dirty="0">
                <a:latin typeface="Symbol"/>
                <a:cs typeface="Symbol"/>
              </a:rPr>
              <a:t></a:t>
            </a:r>
            <a:r>
              <a:rPr sz="2000" spc="-330" dirty="0">
                <a:latin typeface="Times New Roman"/>
                <a:cs typeface="Times New Roman"/>
              </a:rPr>
              <a:t>	</a:t>
            </a:r>
            <a:r>
              <a:rPr sz="2000" spc="-330" dirty="0">
                <a:latin typeface="Symbol"/>
                <a:cs typeface="Symbol"/>
              </a:rPr>
              <a:t></a:t>
            </a:r>
            <a:endParaRPr sz="2000">
              <a:latin typeface="Symbol"/>
              <a:cs typeface="Symbol"/>
            </a:endParaRPr>
          </a:p>
        </p:txBody>
      </p:sp>
      <p:sp>
        <p:nvSpPr>
          <p:cNvPr id="96" name="object 96"/>
          <p:cNvSpPr txBox="1"/>
          <p:nvPr/>
        </p:nvSpPr>
        <p:spPr>
          <a:xfrm>
            <a:off x="7844273" y="5856656"/>
            <a:ext cx="439420" cy="3333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spcBef>
                <a:spcPts val="114"/>
              </a:spcBef>
              <a:tabLst>
                <a:tab pos="328295" algn="l"/>
              </a:tabLst>
            </a:pPr>
            <a:r>
              <a:rPr sz="2000" dirty="0">
                <a:latin typeface="Symbol"/>
                <a:cs typeface="Symbol"/>
              </a:rPr>
              <a:t></a:t>
            </a:r>
            <a:r>
              <a:rPr sz="2000" dirty="0">
                <a:latin typeface="Times New Roman"/>
                <a:cs typeface="Times New Roman"/>
              </a:rPr>
              <a:t>	</a:t>
            </a:r>
            <a:r>
              <a:rPr sz="2000" dirty="0">
                <a:latin typeface="Symbol"/>
                <a:cs typeface="Symbol"/>
              </a:rPr>
              <a:t></a:t>
            </a:r>
            <a:endParaRPr sz="2000">
              <a:latin typeface="Symbol"/>
              <a:cs typeface="Symbol"/>
            </a:endParaRPr>
          </a:p>
        </p:txBody>
      </p:sp>
      <p:sp>
        <p:nvSpPr>
          <p:cNvPr id="97" name="object 97"/>
          <p:cNvSpPr txBox="1"/>
          <p:nvPr/>
        </p:nvSpPr>
        <p:spPr>
          <a:xfrm>
            <a:off x="1805940" y="5679057"/>
            <a:ext cx="5350510" cy="3333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38100">
              <a:spcBef>
                <a:spcPts val="114"/>
              </a:spcBef>
              <a:tabLst>
                <a:tab pos="4929505" algn="l"/>
              </a:tabLst>
            </a:pPr>
            <a:r>
              <a:rPr sz="2000" spc="-15" dirty="0">
                <a:solidFill>
                  <a:srgbClr val="FF0000"/>
                </a:solidFill>
                <a:latin typeface="Tahoma"/>
                <a:cs typeface="Tahoma"/>
              </a:rPr>
              <a:t>(Weighted) Average </a:t>
            </a:r>
            <a:r>
              <a:rPr sz="2000" spc="-5" dirty="0">
                <a:solidFill>
                  <a:srgbClr val="FF0000"/>
                </a:solidFill>
                <a:latin typeface="Tahoma"/>
                <a:cs typeface="Tahoma"/>
              </a:rPr>
              <a:t>Entropy </a:t>
            </a:r>
            <a:r>
              <a:rPr sz="2000" dirty="0">
                <a:solidFill>
                  <a:srgbClr val="FF0000"/>
                </a:solidFill>
                <a:latin typeface="Tahoma"/>
                <a:cs typeface="Tahoma"/>
              </a:rPr>
              <a:t>of</a:t>
            </a:r>
            <a:r>
              <a:rPr sz="2000" spc="7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Tahoma"/>
                <a:cs typeface="Tahoma"/>
              </a:rPr>
              <a:t>Children</a:t>
            </a:r>
            <a:r>
              <a:rPr sz="2000" spc="1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2000" dirty="0">
                <a:latin typeface="Tahoma"/>
                <a:cs typeface="Tahoma"/>
              </a:rPr>
              <a:t>=	</a:t>
            </a:r>
            <a:r>
              <a:rPr sz="3000" baseline="6944" dirty="0">
                <a:latin typeface="Symbol"/>
                <a:cs typeface="Symbol"/>
              </a:rPr>
              <a:t></a:t>
            </a:r>
            <a:r>
              <a:rPr sz="3000" spc="-337" baseline="6944" dirty="0">
                <a:latin typeface="Times New Roman"/>
                <a:cs typeface="Times New Roman"/>
              </a:rPr>
              <a:t> </a:t>
            </a:r>
            <a:r>
              <a:rPr sz="3000" spc="-75" baseline="-31944" dirty="0">
                <a:latin typeface="Times New Roman"/>
                <a:cs typeface="Times New Roman"/>
              </a:rPr>
              <a:t>30</a:t>
            </a:r>
            <a:endParaRPr sz="3000" baseline="-31944">
              <a:latin typeface="Times New Roman"/>
              <a:cs typeface="Times New Roman"/>
            </a:endParaRPr>
          </a:p>
        </p:txBody>
      </p:sp>
      <p:sp>
        <p:nvSpPr>
          <p:cNvPr id="98" name="object 98"/>
          <p:cNvSpPr txBox="1"/>
          <p:nvPr/>
        </p:nvSpPr>
        <p:spPr>
          <a:xfrm>
            <a:off x="6697716" y="5625517"/>
            <a:ext cx="3534410" cy="3333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38100">
              <a:spcBef>
                <a:spcPts val="114"/>
              </a:spcBef>
            </a:pPr>
            <a:r>
              <a:rPr sz="3000" baseline="30555" dirty="0">
                <a:latin typeface="Symbol"/>
                <a:cs typeface="Symbol"/>
              </a:rPr>
              <a:t></a:t>
            </a:r>
            <a:r>
              <a:rPr sz="3000" spc="-405" baseline="30555" dirty="0">
                <a:latin typeface="Times New Roman"/>
                <a:cs typeface="Times New Roman"/>
              </a:rPr>
              <a:t> </a:t>
            </a:r>
            <a:r>
              <a:rPr sz="3000" spc="-37" baseline="34722" dirty="0">
                <a:latin typeface="Times New Roman"/>
                <a:cs typeface="Times New Roman"/>
              </a:rPr>
              <a:t>17</a:t>
            </a:r>
            <a:r>
              <a:rPr sz="3000" baseline="34722" dirty="0">
                <a:latin typeface="Times New Roman"/>
                <a:cs typeface="Times New Roman"/>
              </a:rPr>
              <a:t> </a:t>
            </a:r>
            <a:r>
              <a:rPr sz="2000" spc="-600" dirty="0">
                <a:latin typeface="Symbol"/>
                <a:cs typeface="Symbol"/>
              </a:rPr>
              <a:t></a:t>
            </a:r>
            <a:r>
              <a:rPr sz="2000" spc="-285" dirty="0">
                <a:latin typeface="Times New Roman"/>
                <a:cs typeface="Times New Roman"/>
              </a:rPr>
              <a:t> </a:t>
            </a:r>
            <a:r>
              <a:rPr sz="2000" spc="20" dirty="0">
                <a:latin typeface="Times New Roman"/>
                <a:cs typeface="Times New Roman"/>
              </a:rPr>
              <a:t>0.787</a:t>
            </a:r>
            <a:r>
              <a:rPr sz="3000" spc="30" baseline="30555" dirty="0">
                <a:latin typeface="Symbol"/>
                <a:cs typeface="Symbol"/>
              </a:rPr>
              <a:t></a:t>
            </a:r>
            <a:r>
              <a:rPr sz="3000" spc="-277" baseline="305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Symbol"/>
                <a:cs typeface="Symbol"/>
              </a:rPr>
              <a:t></a:t>
            </a:r>
            <a:r>
              <a:rPr sz="2000" spc="-210" dirty="0">
                <a:latin typeface="Times New Roman"/>
                <a:cs typeface="Times New Roman"/>
              </a:rPr>
              <a:t> </a:t>
            </a:r>
            <a:r>
              <a:rPr sz="3000" baseline="30555" dirty="0">
                <a:latin typeface="Symbol"/>
                <a:cs typeface="Symbol"/>
              </a:rPr>
              <a:t></a:t>
            </a:r>
            <a:r>
              <a:rPr sz="3000" spc="-337" baseline="30555" dirty="0">
                <a:latin typeface="Times New Roman"/>
                <a:cs typeface="Times New Roman"/>
              </a:rPr>
              <a:t> </a:t>
            </a:r>
            <a:r>
              <a:rPr sz="3000" spc="-37" baseline="34722" dirty="0">
                <a:latin typeface="Times New Roman"/>
                <a:cs typeface="Times New Roman"/>
              </a:rPr>
              <a:t>13</a:t>
            </a:r>
            <a:r>
              <a:rPr sz="3000" spc="-60" baseline="34722" dirty="0">
                <a:latin typeface="Times New Roman"/>
                <a:cs typeface="Times New Roman"/>
              </a:rPr>
              <a:t> </a:t>
            </a:r>
            <a:r>
              <a:rPr sz="2000" spc="-600" dirty="0">
                <a:latin typeface="Symbol"/>
                <a:cs typeface="Symbol"/>
              </a:rPr>
              <a:t></a:t>
            </a:r>
            <a:r>
              <a:rPr sz="2000" spc="-29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0.391</a:t>
            </a:r>
            <a:r>
              <a:rPr sz="3000" spc="-15" baseline="30555" dirty="0">
                <a:latin typeface="Symbol"/>
                <a:cs typeface="Symbol"/>
              </a:rPr>
              <a:t></a:t>
            </a:r>
            <a:r>
              <a:rPr sz="3000" spc="-97" baseline="305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Symbol"/>
                <a:cs typeface="Symbol"/>
              </a:rPr>
              <a:t></a:t>
            </a:r>
            <a:r>
              <a:rPr sz="2000" spc="-8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0.615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99" name="object 99"/>
          <p:cNvSpPr/>
          <p:nvPr/>
        </p:nvSpPr>
        <p:spPr>
          <a:xfrm>
            <a:off x="6984075" y="3655810"/>
            <a:ext cx="247650" cy="0"/>
          </a:xfrm>
          <a:custGeom>
            <a:avLst/>
            <a:gdLst/>
            <a:ahLst/>
            <a:cxnLst/>
            <a:rect l="l" t="t" r="r" b="b"/>
            <a:pathLst>
              <a:path w="247650">
                <a:moveTo>
                  <a:pt x="0" y="0"/>
                </a:moveTo>
                <a:lnTo>
                  <a:pt x="247431" y="0"/>
                </a:lnTo>
              </a:path>
            </a:pathLst>
          </a:custGeom>
          <a:ln w="1066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7846963" y="3655810"/>
            <a:ext cx="247650" cy="0"/>
          </a:xfrm>
          <a:custGeom>
            <a:avLst/>
            <a:gdLst/>
            <a:ahLst/>
            <a:cxnLst/>
            <a:rect l="l" t="t" r="r" b="b"/>
            <a:pathLst>
              <a:path w="247650">
                <a:moveTo>
                  <a:pt x="0" y="0"/>
                </a:moveTo>
                <a:lnTo>
                  <a:pt x="247474" y="0"/>
                </a:lnTo>
              </a:path>
            </a:pathLst>
          </a:custGeom>
          <a:ln w="1066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8572275" y="3655810"/>
            <a:ext cx="255904" cy="0"/>
          </a:xfrm>
          <a:custGeom>
            <a:avLst/>
            <a:gdLst/>
            <a:ahLst/>
            <a:cxnLst/>
            <a:rect l="l" t="t" r="r" b="b"/>
            <a:pathLst>
              <a:path w="255904">
                <a:moveTo>
                  <a:pt x="0" y="0"/>
                </a:moveTo>
                <a:lnTo>
                  <a:pt x="255388" y="0"/>
                </a:lnTo>
              </a:path>
            </a:pathLst>
          </a:custGeom>
          <a:ln w="1066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9443033" y="3655810"/>
            <a:ext cx="255904" cy="0"/>
          </a:xfrm>
          <a:custGeom>
            <a:avLst/>
            <a:gdLst/>
            <a:ahLst/>
            <a:cxnLst/>
            <a:rect l="l" t="t" r="r" b="b"/>
            <a:pathLst>
              <a:path w="255904">
                <a:moveTo>
                  <a:pt x="0" y="0"/>
                </a:moveTo>
                <a:lnTo>
                  <a:pt x="255388" y="0"/>
                </a:lnTo>
              </a:path>
            </a:pathLst>
          </a:custGeom>
          <a:ln w="1066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 txBox="1"/>
          <p:nvPr/>
        </p:nvSpPr>
        <p:spPr>
          <a:xfrm>
            <a:off x="9423489" y="3651107"/>
            <a:ext cx="273050" cy="3384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050" spc="-55" dirty="0">
                <a:latin typeface="Times New Roman"/>
                <a:cs typeface="Times New Roman"/>
              </a:rPr>
              <a:t>13</a:t>
            </a:r>
            <a:endParaRPr sz="2050">
              <a:latin typeface="Times New Roman"/>
              <a:cs typeface="Times New Roman"/>
            </a:endParaRPr>
          </a:p>
        </p:txBody>
      </p:sp>
      <p:sp>
        <p:nvSpPr>
          <p:cNvPr id="104" name="object 104"/>
          <p:cNvSpPr txBox="1"/>
          <p:nvPr/>
        </p:nvSpPr>
        <p:spPr>
          <a:xfrm>
            <a:off x="7823568" y="3651107"/>
            <a:ext cx="273050" cy="3384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050" spc="-55" dirty="0">
                <a:latin typeface="Times New Roman"/>
                <a:cs typeface="Times New Roman"/>
              </a:rPr>
              <a:t>13</a:t>
            </a:r>
            <a:endParaRPr sz="2050">
              <a:latin typeface="Times New Roman"/>
              <a:cs typeface="Times New Roman"/>
            </a:endParaRPr>
          </a:p>
        </p:txBody>
      </p:sp>
      <p:sp>
        <p:nvSpPr>
          <p:cNvPr id="105" name="object 105"/>
          <p:cNvSpPr txBox="1"/>
          <p:nvPr/>
        </p:nvSpPr>
        <p:spPr>
          <a:xfrm>
            <a:off x="9290661" y="3621236"/>
            <a:ext cx="101600" cy="19684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1200" spc="-5" dirty="0">
                <a:latin typeface="Times New Roman"/>
                <a:cs typeface="Times New Roman"/>
              </a:rPr>
              <a:t>2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06" name="object 106"/>
          <p:cNvSpPr txBox="1"/>
          <p:nvPr/>
        </p:nvSpPr>
        <p:spPr>
          <a:xfrm>
            <a:off x="7694590" y="3621236"/>
            <a:ext cx="101600" cy="19684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1200" spc="-5" dirty="0">
                <a:latin typeface="Times New Roman"/>
                <a:cs typeface="Times New Roman"/>
              </a:rPr>
              <a:t>2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07" name="object 107"/>
          <p:cNvSpPr txBox="1"/>
          <p:nvPr/>
        </p:nvSpPr>
        <p:spPr>
          <a:xfrm>
            <a:off x="9713956" y="3682581"/>
            <a:ext cx="125095" cy="3384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050" spc="-5" dirty="0">
                <a:latin typeface="Symbol"/>
                <a:cs typeface="Symbol"/>
              </a:rPr>
              <a:t></a:t>
            </a:r>
            <a:endParaRPr sz="2050">
              <a:latin typeface="Symbol"/>
              <a:cs typeface="Symbol"/>
            </a:endParaRPr>
          </a:p>
        </p:txBody>
      </p:sp>
      <p:sp>
        <p:nvSpPr>
          <p:cNvPr id="108" name="object 108"/>
          <p:cNvSpPr txBox="1"/>
          <p:nvPr/>
        </p:nvSpPr>
        <p:spPr>
          <a:xfrm>
            <a:off x="8401346" y="3651107"/>
            <a:ext cx="449580" cy="3384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spcBef>
                <a:spcPts val="100"/>
              </a:spcBef>
            </a:pPr>
            <a:r>
              <a:rPr sz="3075" spc="-7" baseline="39295" dirty="0">
                <a:latin typeface="Symbol"/>
                <a:cs typeface="Symbol"/>
              </a:rPr>
              <a:t></a:t>
            </a:r>
            <a:r>
              <a:rPr sz="3075" spc="-525" baseline="39295" dirty="0">
                <a:latin typeface="Times New Roman"/>
                <a:cs typeface="Times New Roman"/>
              </a:rPr>
              <a:t> </a:t>
            </a:r>
            <a:r>
              <a:rPr sz="2050" spc="-55" dirty="0">
                <a:latin typeface="Times New Roman"/>
                <a:cs typeface="Times New Roman"/>
              </a:rPr>
              <a:t>13</a:t>
            </a:r>
            <a:endParaRPr sz="2050">
              <a:latin typeface="Times New Roman"/>
              <a:cs typeface="Times New Roman"/>
            </a:endParaRPr>
          </a:p>
        </p:txBody>
      </p:sp>
      <p:sp>
        <p:nvSpPr>
          <p:cNvPr id="109" name="object 109"/>
          <p:cNvSpPr txBox="1"/>
          <p:nvPr/>
        </p:nvSpPr>
        <p:spPr>
          <a:xfrm>
            <a:off x="8109758" y="3469206"/>
            <a:ext cx="1729739" cy="3384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  <a:tabLst>
                <a:tab pos="1616710" algn="l"/>
              </a:tabLst>
            </a:pPr>
            <a:r>
              <a:rPr sz="2050" spc="-345" dirty="0">
                <a:latin typeface="Symbol"/>
                <a:cs typeface="Symbol"/>
              </a:rPr>
              <a:t></a:t>
            </a:r>
            <a:r>
              <a:rPr sz="2050" spc="-345" dirty="0">
                <a:latin typeface="Times New Roman"/>
                <a:cs typeface="Times New Roman"/>
              </a:rPr>
              <a:t>	</a:t>
            </a:r>
            <a:r>
              <a:rPr sz="2050" spc="-345" dirty="0">
                <a:latin typeface="Symbol"/>
                <a:cs typeface="Symbol"/>
              </a:rPr>
              <a:t></a:t>
            </a:r>
            <a:endParaRPr sz="2050">
              <a:latin typeface="Symbol"/>
              <a:cs typeface="Symbol"/>
            </a:endParaRPr>
          </a:p>
        </p:txBody>
      </p:sp>
      <p:sp>
        <p:nvSpPr>
          <p:cNvPr id="110" name="object 110"/>
          <p:cNvSpPr txBox="1"/>
          <p:nvPr/>
        </p:nvSpPr>
        <p:spPr>
          <a:xfrm>
            <a:off x="8109758" y="3682581"/>
            <a:ext cx="442595" cy="3384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  <a:tabLst>
                <a:tab pos="329565" algn="l"/>
              </a:tabLst>
            </a:pPr>
            <a:r>
              <a:rPr sz="2050" spc="-5" dirty="0">
                <a:latin typeface="Symbol"/>
                <a:cs typeface="Symbol"/>
              </a:rPr>
              <a:t></a:t>
            </a:r>
            <a:r>
              <a:rPr sz="2050" spc="-5" dirty="0">
                <a:latin typeface="Times New Roman"/>
                <a:cs typeface="Times New Roman"/>
              </a:rPr>
              <a:t>	</a:t>
            </a:r>
            <a:r>
              <a:rPr sz="2050" spc="-5" dirty="0">
                <a:latin typeface="Symbol"/>
                <a:cs typeface="Symbol"/>
              </a:rPr>
              <a:t></a:t>
            </a:r>
            <a:endParaRPr sz="2050">
              <a:latin typeface="Symbol"/>
              <a:cs typeface="Symbol"/>
            </a:endParaRPr>
          </a:p>
        </p:txBody>
      </p:sp>
      <p:sp>
        <p:nvSpPr>
          <p:cNvPr id="111" name="object 111"/>
          <p:cNvSpPr txBox="1"/>
          <p:nvPr/>
        </p:nvSpPr>
        <p:spPr>
          <a:xfrm>
            <a:off x="7868325" y="3447331"/>
            <a:ext cx="2834640" cy="3384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spcBef>
                <a:spcPts val="100"/>
              </a:spcBef>
              <a:tabLst>
                <a:tab pos="1563370" algn="l"/>
              </a:tabLst>
            </a:pPr>
            <a:r>
              <a:rPr sz="3075" spc="-7" baseline="35230" dirty="0">
                <a:latin typeface="Times New Roman"/>
                <a:cs typeface="Times New Roman"/>
              </a:rPr>
              <a:t>1 </a:t>
            </a:r>
            <a:r>
              <a:rPr sz="3075" spc="-7" baseline="31165" dirty="0">
                <a:latin typeface="Symbol"/>
                <a:cs typeface="Symbol"/>
              </a:rPr>
              <a:t></a:t>
            </a:r>
            <a:r>
              <a:rPr sz="3075" spc="-7" baseline="31165" dirty="0">
                <a:latin typeface="Times New Roman"/>
                <a:cs typeface="Times New Roman"/>
              </a:rPr>
              <a:t> </a:t>
            </a:r>
            <a:r>
              <a:rPr sz="2050" spc="-5" dirty="0">
                <a:latin typeface="Symbol"/>
                <a:cs typeface="Symbol"/>
              </a:rPr>
              <a:t></a:t>
            </a:r>
            <a:r>
              <a:rPr sz="2050" spc="-250" dirty="0">
                <a:latin typeface="Times New Roman"/>
                <a:cs typeface="Times New Roman"/>
              </a:rPr>
              <a:t> </a:t>
            </a:r>
            <a:r>
              <a:rPr sz="3075" spc="52" baseline="31165" dirty="0">
                <a:latin typeface="Symbol"/>
                <a:cs typeface="Symbol"/>
              </a:rPr>
              <a:t></a:t>
            </a:r>
            <a:r>
              <a:rPr sz="3075" spc="52" baseline="35230" dirty="0">
                <a:latin typeface="Times New Roman"/>
                <a:cs typeface="Times New Roman"/>
              </a:rPr>
              <a:t>12</a:t>
            </a:r>
            <a:r>
              <a:rPr sz="3075" spc="-150" baseline="35230" dirty="0">
                <a:latin typeface="Times New Roman"/>
                <a:cs typeface="Times New Roman"/>
              </a:rPr>
              <a:t> </a:t>
            </a:r>
            <a:r>
              <a:rPr sz="2050" spc="-110" dirty="0">
                <a:latin typeface="Symbol"/>
                <a:cs typeface="Symbol"/>
              </a:rPr>
              <a:t></a:t>
            </a:r>
            <a:r>
              <a:rPr sz="2050" spc="-110" dirty="0">
                <a:latin typeface="Times New Roman"/>
                <a:cs typeface="Times New Roman"/>
              </a:rPr>
              <a:t>log	</a:t>
            </a:r>
            <a:r>
              <a:rPr sz="3075" spc="-44" baseline="35230" dirty="0">
                <a:latin typeface="Times New Roman"/>
                <a:cs typeface="Times New Roman"/>
              </a:rPr>
              <a:t>12 </a:t>
            </a:r>
            <a:r>
              <a:rPr sz="3075" spc="-7" baseline="31165" dirty="0">
                <a:latin typeface="Symbol"/>
                <a:cs typeface="Symbol"/>
              </a:rPr>
              <a:t></a:t>
            </a:r>
            <a:r>
              <a:rPr sz="3075" spc="-7" baseline="31165" dirty="0">
                <a:latin typeface="Times New Roman"/>
                <a:cs typeface="Times New Roman"/>
              </a:rPr>
              <a:t> </a:t>
            </a:r>
            <a:r>
              <a:rPr sz="2050" spc="-5" dirty="0">
                <a:latin typeface="Symbol"/>
                <a:cs typeface="Symbol"/>
              </a:rPr>
              <a:t></a:t>
            </a:r>
            <a:r>
              <a:rPr sz="2050" spc="-375" dirty="0">
                <a:latin typeface="Times New Roman"/>
                <a:cs typeface="Times New Roman"/>
              </a:rPr>
              <a:t> </a:t>
            </a:r>
            <a:r>
              <a:rPr sz="2050" spc="-5" dirty="0">
                <a:latin typeface="Times New Roman"/>
                <a:cs typeface="Times New Roman"/>
              </a:rPr>
              <a:t>0.391</a:t>
            </a:r>
            <a:endParaRPr sz="2050">
              <a:latin typeface="Times New Roman"/>
              <a:cs typeface="Times New Roman"/>
            </a:endParaRPr>
          </a:p>
        </p:txBody>
      </p:sp>
      <p:sp>
        <p:nvSpPr>
          <p:cNvPr id="112" name="object 112"/>
          <p:cNvSpPr txBox="1"/>
          <p:nvPr/>
        </p:nvSpPr>
        <p:spPr>
          <a:xfrm>
            <a:off x="6813233" y="3651107"/>
            <a:ext cx="445770" cy="3384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spcBef>
                <a:spcPts val="100"/>
              </a:spcBef>
            </a:pPr>
            <a:r>
              <a:rPr sz="3075" spc="30" baseline="39295" dirty="0">
                <a:latin typeface="Symbol"/>
                <a:cs typeface="Symbol"/>
              </a:rPr>
              <a:t></a:t>
            </a:r>
            <a:r>
              <a:rPr sz="2050" spc="20" dirty="0">
                <a:latin typeface="Times New Roman"/>
                <a:cs typeface="Times New Roman"/>
              </a:rPr>
              <a:t>13</a:t>
            </a:r>
            <a:endParaRPr sz="2050">
              <a:latin typeface="Times New Roman"/>
              <a:cs typeface="Times New Roman"/>
            </a:endParaRPr>
          </a:p>
        </p:txBody>
      </p:sp>
      <p:sp>
        <p:nvSpPr>
          <p:cNvPr id="113" name="object 113"/>
          <p:cNvSpPr txBox="1"/>
          <p:nvPr/>
        </p:nvSpPr>
        <p:spPr>
          <a:xfrm>
            <a:off x="6838634" y="3682581"/>
            <a:ext cx="125095" cy="3384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050" spc="-5" dirty="0">
                <a:latin typeface="Symbol"/>
                <a:cs typeface="Symbol"/>
              </a:rPr>
              <a:t></a:t>
            </a:r>
            <a:endParaRPr sz="2050">
              <a:latin typeface="Symbol"/>
              <a:cs typeface="Symbol"/>
            </a:endParaRPr>
          </a:p>
        </p:txBody>
      </p:sp>
      <p:sp>
        <p:nvSpPr>
          <p:cNvPr id="114" name="object 114"/>
          <p:cNvSpPr txBox="1"/>
          <p:nvPr/>
        </p:nvSpPr>
        <p:spPr>
          <a:xfrm>
            <a:off x="6673047" y="3447331"/>
            <a:ext cx="1059180" cy="3384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spcBef>
                <a:spcPts val="100"/>
              </a:spcBef>
            </a:pPr>
            <a:r>
              <a:rPr sz="2050" spc="-15" dirty="0">
                <a:latin typeface="Symbol"/>
                <a:cs typeface="Symbol"/>
              </a:rPr>
              <a:t></a:t>
            </a:r>
            <a:r>
              <a:rPr sz="3075" spc="-22" baseline="31165" dirty="0">
                <a:latin typeface="Symbol"/>
                <a:cs typeface="Symbol"/>
              </a:rPr>
              <a:t></a:t>
            </a:r>
            <a:r>
              <a:rPr sz="3075" spc="-22" baseline="31165" dirty="0">
                <a:latin typeface="Times New Roman"/>
                <a:cs typeface="Times New Roman"/>
              </a:rPr>
              <a:t> </a:t>
            </a:r>
            <a:r>
              <a:rPr sz="3075" spc="-7" baseline="35230" dirty="0">
                <a:latin typeface="Times New Roman"/>
                <a:cs typeface="Times New Roman"/>
              </a:rPr>
              <a:t>1</a:t>
            </a:r>
            <a:r>
              <a:rPr sz="3075" spc="-112" baseline="35230" dirty="0">
                <a:latin typeface="Times New Roman"/>
                <a:cs typeface="Times New Roman"/>
              </a:rPr>
              <a:t> </a:t>
            </a:r>
            <a:r>
              <a:rPr sz="2050" spc="-110" dirty="0">
                <a:latin typeface="Symbol"/>
                <a:cs typeface="Symbol"/>
              </a:rPr>
              <a:t></a:t>
            </a:r>
            <a:r>
              <a:rPr sz="2050" spc="-110" dirty="0">
                <a:latin typeface="Times New Roman"/>
                <a:cs typeface="Times New Roman"/>
              </a:rPr>
              <a:t>log</a:t>
            </a:r>
            <a:endParaRPr sz="2050">
              <a:latin typeface="Times New Roman"/>
              <a:cs typeface="Times New Roman"/>
            </a:endParaRPr>
          </a:p>
        </p:txBody>
      </p:sp>
      <p:sp>
        <p:nvSpPr>
          <p:cNvPr id="115" name="object 115"/>
          <p:cNvSpPr/>
          <p:nvPr/>
        </p:nvSpPr>
        <p:spPr>
          <a:xfrm>
            <a:off x="1905000" y="2295525"/>
            <a:ext cx="2133600" cy="1905000"/>
          </a:xfrm>
          <a:custGeom>
            <a:avLst/>
            <a:gdLst/>
            <a:ahLst/>
            <a:cxnLst/>
            <a:rect l="l" t="t" r="r" b="b"/>
            <a:pathLst>
              <a:path w="2133600" h="1905000">
                <a:moveTo>
                  <a:pt x="0" y="952500"/>
                </a:moveTo>
                <a:lnTo>
                  <a:pt x="1161" y="907661"/>
                </a:lnTo>
                <a:lnTo>
                  <a:pt x="4610" y="863356"/>
                </a:lnTo>
                <a:lnTo>
                  <a:pt x="10296" y="819630"/>
                </a:lnTo>
                <a:lnTo>
                  <a:pt x="18168" y="776530"/>
                </a:lnTo>
                <a:lnTo>
                  <a:pt x="28174" y="734100"/>
                </a:lnTo>
                <a:lnTo>
                  <a:pt x="40264" y="692387"/>
                </a:lnTo>
                <a:lnTo>
                  <a:pt x="54386" y="651436"/>
                </a:lnTo>
                <a:lnTo>
                  <a:pt x="70488" y="611293"/>
                </a:lnTo>
                <a:lnTo>
                  <a:pt x="88520" y="572004"/>
                </a:lnTo>
                <a:lnTo>
                  <a:pt x="108430" y="533614"/>
                </a:lnTo>
                <a:lnTo>
                  <a:pt x="130168" y="496170"/>
                </a:lnTo>
                <a:lnTo>
                  <a:pt x="153681" y="459716"/>
                </a:lnTo>
                <a:lnTo>
                  <a:pt x="178919" y="424300"/>
                </a:lnTo>
                <a:lnTo>
                  <a:pt x="205830" y="389965"/>
                </a:lnTo>
                <a:lnTo>
                  <a:pt x="234363" y="356759"/>
                </a:lnTo>
                <a:lnTo>
                  <a:pt x="264468" y="324727"/>
                </a:lnTo>
                <a:lnTo>
                  <a:pt x="296092" y="293915"/>
                </a:lnTo>
                <a:lnTo>
                  <a:pt x="329185" y="264368"/>
                </a:lnTo>
                <a:lnTo>
                  <a:pt x="363695" y="236132"/>
                </a:lnTo>
                <a:lnTo>
                  <a:pt x="399571" y="209253"/>
                </a:lnTo>
                <a:lnTo>
                  <a:pt x="436761" y="183777"/>
                </a:lnTo>
                <a:lnTo>
                  <a:pt x="475216" y="159749"/>
                </a:lnTo>
                <a:lnTo>
                  <a:pt x="514882" y="137215"/>
                </a:lnTo>
                <a:lnTo>
                  <a:pt x="555710" y="116221"/>
                </a:lnTo>
                <a:lnTo>
                  <a:pt x="597648" y="96813"/>
                </a:lnTo>
                <a:lnTo>
                  <a:pt x="640644" y="79036"/>
                </a:lnTo>
                <a:lnTo>
                  <a:pt x="684648" y="62936"/>
                </a:lnTo>
                <a:lnTo>
                  <a:pt x="729608" y="48559"/>
                </a:lnTo>
                <a:lnTo>
                  <a:pt x="775473" y="35950"/>
                </a:lnTo>
                <a:lnTo>
                  <a:pt x="822192" y="25156"/>
                </a:lnTo>
                <a:lnTo>
                  <a:pt x="869713" y="16221"/>
                </a:lnTo>
                <a:lnTo>
                  <a:pt x="917986" y="9193"/>
                </a:lnTo>
                <a:lnTo>
                  <a:pt x="966959" y="4116"/>
                </a:lnTo>
                <a:lnTo>
                  <a:pt x="1016580" y="1036"/>
                </a:lnTo>
                <a:lnTo>
                  <a:pt x="1066800" y="0"/>
                </a:lnTo>
                <a:lnTo>
                  <a:pt x="1117019" y="1036"/>
                </a:lnTo>
                <a:lnTo>
                  <a:pt x="1166640" y="4116"/>
                </a:lnTo>
                <a:lnTo>
                  <a:pt x="1215613" y="9193"/>
                </a:lnTo>
                <a:lnTo>
                  <a:pt x="1263886" y="16221"/>
                </a:lnTo>
                <a:lnTo>
                  <a:pt x="1311407" y="25156"/>
                </a:lnTo>
                <a:lnTo>
                  <a:pt x="1358126" y="35950"/>
                </a:lnTo>
                <a:lnTo>
                  <a:pt x="1403991" y="48559"/>
                </a:lnTo>
                <a:lnTo>
                  <a:pt x="1448951" y="62936"/>
                </a:lnTo>
                <a:lnTo>
                  <a:pt x="1492955" y="79036"/>
                </a:lnTo>
                <a:lnTo>
                  <a:pt x="1535951" y="96813"/>
                </a:lnTo>
                <a:lnTo>
                  <a:pt x="1577889" y="116221"/>
                </a:lnTo>
                <a:lnTo>
                  <a:pt x="1618717" y="137215"/>
                </a:lnTo>
                <a:lnTo>
                  <a:pt x="1658383" y="159749"/>
                </a:lnTo>
                <a:lnTo>
                  <a:pt x="1696838" y="183777"/>
                </a:lnTo>
                <a:lnTo>
                  <a:pt x="1734028" y="209253"/>
                </a:lnTo>
                <a:lnTo>
                  <a:pt x="1769904" y="236132"/>
                </a:lnTo>
                <a:lnTo>
                  <a:pt x="1804414" y="264368"/>
                </a:lnTo>
                <a:lnTo>
                  <a:pt x="1837507" y="293915"/>
                </a:lnTo>
                <a:lnTo>
                  <a:pt x="1869131" y="324727"/>
                </a:lnTo>
                <a:lnTo>
                  <a:pt x="1899235" y="356759"/>
                </a:lnTo>
                <a:lnTo>
                  <a:pt x="1927769" y="389965"/>
                </a:lnTo>
                <a:lnTo>
                  <a:pt x="1954680" y="424300"/>
                </a:lnTo>
                <a:lnTo>
                  <a:pt x="1979918" y="459716"/>
                </a:lnTo>
                <a:lnTo>
                  <a:pt x="2003431" y="496170"/>
                </a:lnTo>
                <a:lnTo>
                  <a:pt x="2025169" y="533614"/>
                </a:lnTo>
                <a:lnTo>
                  <a:pt x="2045079" y="572004"/>
                </a:lnTo>
                <a:lnTo>
                  <a:pt x="2063111" y="611293"/>
                </a:lnTo>
                <a:lnTo>
                  <a:pt x="2079213" y="651436"/>
                </a:lnTo>
                <a:lnTo>
                  <a:pt x="2093335" y="692387"/>
                </a:lnTo>
                <a:lnTo>
                  <a:pt x="2105425" y="734100"/>
                </a:lnTo>
                <a:lnTo>
                  <a:pt x="2115431" y="776530"/>
                </a:lnTo>
                <a:lnTo>
                  <a:pt x="2123303" y="819630"/>
                </a:lnTo>
                <a:lnTo>
                  <a:pt x="2128989" y="863356"/>
                </a:lnTo>
                <a:lnTo>
                  <a:pt x="2132438" y="907661"/>
                </a:lnTo>
                <a:lnTo>
                  <a:pt x="2133600" y="952500"/>
                </a:lnTo>
                <a:lnTo>
                  <a:pt x="2132438" y="997338"/>
                </a:lnTo>
                <a:lnTo>
                  <a:pt x="2128989" y="1041643"/>
                </a:lnTo>
                <a:lnTo>
                  <a:pt x="2123303" y="1085369"/>
                </a:lnTo>
                <a:lnTo>
                  <a:pt x="2115431" y="1128469"/>
                </a:lnTo>
                <a:lnTo>
                  <a:pt x="2105425" y="1170899"/>
                </a:lnTo>
                <a:lnTo>
                  <a:pt x="2093335" y="1212612"/>
                </a:lnTo>
                <a:lnTo>
                  <a:pt x="2079213" y="1253563"/>
                </a:lnTo>
                <a:lnTo>
                  <a:pt x="2063111" y="1293706"/>
                </a:lnTo>
                <a:lnTo>
                  <a:pt x="2045079" y="1332995"/>
                </a:lnTo>
                <a:lnTo>
                  <a:pt x="2025169" y="1371385"/>
                </a:lnTo>
                <a:lnTo>
                  <a:pt x="2003431" y="1408829"/>
                </a:lnTo>
                <a:lnTo>
                  <a:pt x="1979918" y="1445283"/>
                </a:lnTo>
                <a:lnTo>
                  <a:pt x="1954680" y="1480699"/>
                </a:lnTo>
                <a:lnTo>
                  <a:pt x="1927769" y="1515034"/>
                </a:lnTo>
                <a:lnTo>
                  <a:pt x="1899235" y="1548240"/>
                </a:lnTo>
                <a:lnTo>
                  <a:pt x="1869131" y="1580272"/>
                </a:lnTo>
                <a:lnTo>
                  <a:pt x="1837507" y="1611084"/>
                </a:lnTo>
                <a:lnTo>
                  <a:pt x="1804414" y="1640631"/>
                </a:lnTo>
                <a:lnTo>
                  <a:pt x="1769904" y="1668867"/>
                </a:lnTo>
                <a:lnTo>
                  <a:pt x="1734028" y="1695746"/>
                </a:lnTo>
                <a:lnTo>
                  <a:pt x="1696838" y="1721222"/>
                </a:lnTo>
                <a:lnTo>
                  <a:pt x="1658383" y="1745250"/>
                </a:lnTo>
                <a:lnTo>
                  <a:pt x="1618717" y="1767784"/>
                </a:lnTo>
                <a:lnTo>
                  <a:pt x="1577889" y="1788778"/>
                </a:lnTo>
                <a:lnTo>
                  <a:pt x="1535951" y="1808186"/>
                </a:lnTo>
                <a:lnTo>
                  <a:pt x="1492955" y="1825963"/>
                </a:lnTo>
                <a:lnTo>
                  <a:pt x="1448951" y="1842063"/>
                </a:lnTo>
                <a:lnTo>
                  <a:pt x="1403991" y="1856440"/>
                </a:lnTo>
                <a:lnTo>
                  <a:pt x="1358126" y="1869049"/>
                </a:lnTo>
                <a:lnTo>
                  <a:pt x="1311407" y="1879843"/>
                </a:lnTo>
                <a:lnTo>
                  <a:pt x="1263886" y="1888778"/>
                </a:lnTo>
                <a:lnTo>
                  <a:pt x="1215613" y="1895806"/>
                </a:lnTo>
                <a:lnTo>
                  <a:pt x="1166640" y="1900883"/>
                </a:lnTo>
                <a:lnTo>
                  <a:pt x="1117019" y="1903963"/>
                </a:lnTo>
                <a:lnTo>
                  <a:pt x="1066800" y="1905000"/>
                </a:lnTo>
                <a:lnTo>
                  <a:pt x="1016580" y="1903963"/>
                </a:lnTo>
                <a:lnTo>
                  <a:pt x="966959" y="1900883"/>
                </a:lnTo>
                <a:lnTo>
                  <a:pt x="917986" y="1895806"/>
                </a:lnTo>
                <a:lnTo>
                  <a:pt x="869713" y="1888778"/>
                </a:lnTo>
                <a:lnTo>
                  <a:pt x="822192" y="1879843"/>
                </a:lnTo>
                <a:lnTo>
                  <a:pt x="775473" y="1869049"/>
                </a:lnTo>
                <a:lnTo>
                  <a:pt x="729608" y="1856440"/>
                </a:lnTo>
                <a:lnTo>
                  <a:pt x="684648" y="1842063"/>
                </a:lnTo>
                <a:lnTo>
                  <a:pt x="640644" y="1825963"/>
                </a:lnTo>
                <a:lnTo>
                  <a:pt x="597648" y="1808186"/>
                </a:lnTo>
                <a:lnTo>
                  <a:pt x="555710" y="1788778"/>
                </a:lnTo>
                <a:lnTo>
                  <a:pt x="514882" y="1767784"/>
                </a:lnTo>
                <a:lnTo>
                  <a:pt x="475216" y="1745250"/>
                </a:lnTo>
                <a:lnTo>
                  <a:pt x="436761" y="1721222"/>
                </a:lnTo>
                <a:lnTo>
                  <a:pt x="399571" y="1695746"/>
                </a:lnTo>
                <a:lnTo>
                  <a:pt x="363695" y="1668867"/>
                </a:lnTo>
                <a:lnTo>
                  <a:pt x="329185" y="1640631"/>
                </a:lnTo>
                <a:lnTo>
                  <a:pt x="296092" y="1611084"/>
                </a:lnTo>
                <a:lnTo>
                  <a:pt x="264468" y="1580272"/>
                </a:lnTo>
                <a:lnTo>
                  <a:pt x="234363" y="1548240"/>
                </a:lnTo>
                <a:lnTo>
                  <a:pt x="205830" y="1515034"/>
                </a:lnTo>
                <a:lnTo>
                  <a:pt x="178919" y="1480699"/>
                </a:lnTo>
                <a:lnTo>
                  <a:pt x="153681" y="1445283"/>
                </a:lnTo>
                <a:lnTo>
                  <a:pt x="130168" y="1408829"/>
                </a:lnTo>
                <a:lnTo>
                  <a:pt x="108430" y="1371385"/>
                </a:lnTo>
                <a:lnTo>
                  <a:pt x="88520" y="1332995"/>
                </a:lnTo>
                <a:lnTo>
                  <a:pt x="70488" y="1293706"/>
                </a:lnTo>
                <a:lnTo>
                  <a:pt x="54386" y="1253563"/>
                </a:lnTo>
                <a:lnTo>
                  <a:pt x="40264" y="1212612"/>
                </a:lnTo>
                <a:lnTo>
                  <a:pt x="28174" y="1170899"/>
                </a:lnTo>
                <a:lnTo>
                  <a:pt x="18168" y="1128469"/>
                </a:lnTo>
                <a:lnTo>
                  <a:pt x="10296" y="1085369"/>
                </a:lnTo>
                <a:lnTo>
                  <a:pt x="4610" y="1041643"/>
                </a:lnTo>
                <a:lnTo>
                  <a:pt x="1161" y="997338"/>
                </a:lnTo>
                <a:lnTo>
                  <a:pt x="0" y="9525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2738438" y="2290763"/>
            <a:ext cx="161925" cy="1619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3424238" y="3205163"/>
            <a:ext cx="161925" cy="1619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3043238" y="2976563"/>
            <a:ext cx="161925" cy="1619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2281238" y="2595563"/>
            <a:ext cx="161925" cy="1619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2133600" y="3286125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0"/>
                </a:moveTo>
                <a:lnTo>
                  <a:pt x="46539" y="5988"/>
                </a:lnTo>
                <a:lnTo>
                  <a:pt x="22318" y="22318"/>
                </a:lnTo>
                <a:lnTo>
                  <a:pt x="5988" y="46539"/>
                </a:lnTo>
                <a:lnTo>
                  <a:pt x="0" y="76200"/>
                </a:lnTo>
                <a:lnTo>
                  <a:pt x="5988" y="105860"/>
                </a:lnTo>
                <a:lnTo>
                  <a:pt x="22318" y="130081"/>
                </a:lnTo>
                <a:lnTo>
                  <a:pt x="46539" y="146411"/>
                </a:lnTo>
                <a:lnTo>
                  <a:pt x="76200" y="152400"/>
                </a:lnTo>
                <a:lnTo>
                  <a:pt x="105860" y="146411"/>
                </a:lnTo>
                <a:lnTo>
                  <a:pt x="130081" y="130081"/>
                </a:lnTo>
                <a:lnTo>
                  <a:pt x="146411" y="105860"/>
                </a:lnTo>
                <a:lnTo>
                  <a:pt x="152400" y="76200"/>
                </a:lnTo>
                <a:lnTo>
                  <a:pt x="146411" y="46539"/>
                </a:lnTo>
                <a:lnTo>
                  <a:pt x="130081" y="22318"/>
                </a:lnTo>
                <a:lnTo>
                  <a:pt x="105860" y="5988"/>
                </a:lnTo>
                <a:lnTo>
                  <a:pt x="762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2133600" y="3286125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0" y="76200"/>
                </a:moveTo>
                <a:lnTo>
                  <a:pt x="5988" y="46539"/>
                </a:lnTo>
                <a:lnTo>
                  <a:pt x="22318" y="22318"/>
                </a:lnTo>
                <a:lnTo>
                  <a:pt x="46539" y="5988"/>
                </a:lnTo>
                <a:lnTo>
                  <a:pt x="76200" y="0"/>
                </a:lnTo>
                <a:lnTo>
                  <a:pt x="105860" y="5988"/>
                </a:lnTo>
                <a:lnTo>
                  <a:pt x="130081" y="22318"/>
                </a:lnTo>
                <a:lnTo>
                  <a:pt x="146411" y="46539"/>
                </a:lnTo>
                <a:lnTo>
                  <a:pt x="152400" y="76200"/>
                </a:lnTo>
                <a:lnTo>
                  <a:pt x="146411" y="105860"/>
                </a:lnTo>
                <a:lnTo>
                  <a:pt x="130081" y="130081"/>
                </a:lnTo>
                <a:lnTo>
                  <a:pt x="105860" y="146411"/>
                </a:lnTo>
                <a:lnTo>
                  <a:pt x="76200" y="152400"/>
                </a:lnTo>
                <a:lnTo>
                  <a:pt x="46539" y="146411"/>
                </a:lnTo>
                <a:lnTo>
                  <a:pt x="22318" y="130081"/>
                </a:lnTo>
                <a:lnTo>
                  <a:pt x="5988" y="105860"/>
                </a:lnTo>
                <a:lnTo>
                  <a:pt x="0" y="762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2433638" y="3205163"/>
            <a:ext cx="161925" cy="1619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3043238" y="2366963"/>
            <a:ext cx="161925" cy="1619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2814638" y="2595563"/>
            <a:ext cx="161925" cy="1619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2438400" y="2486025"/>
            <a:ext cx="228600" cy="0"/>
          </a:xfrm>
          <a:custGeom>
            <a:avLst/>
            <a:gdLst/>
            <a:ahLst/>
            <a:cxnLst/>
            <a:rect l="l" t="t" r="r" b="b"/>
            <a:pathLst>
              <a:path w="228600">
                <a:moveTo>
                  <a:pt x="0" y="0"/>
                </a:moveTo>
                <a:lnTo>
                  <a:pt x="228600" y="1"/>
                </a:lnTo>
              </a:path>
            </a:pathLst>
          </a:custGeom>
          <a:ln w="9525">
            <a:solidFill>
              <a:srgbClr val="FF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2552700" y="2371725"/>
            <a:ext cx="0" cy="228600"/>
          </a:xfrm>
          <a:custGeom>
            <a:avLst/>
            <a:gdLst/>
            <a:ahLst/>
            <a:cxnLst/>
            <a:rect l="l" t="t" r="r" b="b"/>
            <a:pathLst>
              <a:path h="228600">
                <a:moveTo>
                  <a:pt x="0" y="0"/>
                </a:moveTo>
                <a:lnTo>
                  <a:pt x="1" y="228600"/>
                </a:lnTo>
              </a:path>
            </a:pathLst>
          </a:custGeom>
          <a:ln w="9525">
            <a:solidFill>
              <a:srgbClr val="FF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3271838" y="2519363"/>
            <a:ext cx="161925" cy="1619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3043238" y="3433763"/>
            <a:ext cx="161925" cy="1619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2743200" y="2943225"/>
            <a:ext cx="228600" cy="0"/>
          </a:xfrm>
          <a:custGeom>
            <a:avLst/>
            <a:gdLst/>
            <a:ahLst/>
            <a:cxnLst/>
            <a:rect l="l" t="t" r="r" b="b"/>
            <a:pathLst>
              <a:path w="228600">
                <a:moveTo>
                  <a:pt x="0" y="0"/>
                </a:moveTo>
                <a:lnTo>
                  <a:pt x="228600" y="1"/>
                </a:lnTo>
              </a:path>
            </a:pathLst>
          </a:custGeom>
          <a:ln w="9525">
            <a:solidFill>
              <a:srgbClr val="FF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2857500" y="2828925"/>
            <a:ext cx="0" cy="228600"/>
          </a:xfrm>
          <a:custGeom>
            <a:avLst/>
            <a:gdLst/>
            <a:ahLst/>
            <a:cxnLst/>
            <a:rect l="l" t="t" r="r" b="b"/>
            <a:pathLst>
              <a:path h="228600">
                <a:moveTo>
                  <a:pt x="0" y="0"/>
                </a:moveTo>
                <a:lnTo>
                  <a:pt x="1" y="228600"/>
                </a:lnTo>
              </a:path>
            </a:pathLst>
          </a:custGeom>
          <a:ln w="9525">
            <a:solidFill>
              <a:srgbClr val="FF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2743200" y="3705225"/>
            <a:ext cx="228600" cy="0"/>
          </a:xfrm>
          <a:custGeom>
            <a:avLst/>
            <a:gdLst/>
            <a:ahLst/>
            <a:cxnLst/>
            <a:rect l="l" t="t" r="r" b="b"/>
            <a:pathLst>
              <a:path w="228600">
                <a:moveTo>
                  <a:pt x="0" y="0"/>
                </a:moveTo>
                <a:lnTo>
                  <a:pt x="228600" y="1"/>
                </a:lnTo>
              </a:path>
            </a:pathLst>
          </a:custGeom>
          <a:ln w="9525">
            <a:solidFill>
              <a:srgbClr val="FF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2857500" y="3590925"/>
            <a:ext cx="0" cy="228600"/>
          </a:xfrm>
          <a:custGeom>
            <a:avLst/>
            <a:gdLst/>
            <a:ahLst/>
            <a:cxnLst/>
            <a:rect l="l" t="t" r="r" b="b"/>
            <a:pathLst>
              <a:path h="228600">
                <a:moveTo>
                  <a:pt x="0" y="0"/>
                </a:moveTo>
                <a:lnTo>
                  <a:pt x="1" y="228600"/>
                </a:lnTo>
              </a:path>
            </a:pathLst>
          </a:custGeom>
          <a:ln w="9525">
            <a:solidFill>
              <a:srgbClr val="FF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3352800" y="2790825"/>
            <a:ext cx="228600" cy="0"/>
          </a:xfrm>
          <a:custGeom>
            <a:avLst/>
            <a:gdLst/>
            <a:ahLst/>
            <a:cxnLst/>
            <a:rect l="l" t="t" r="r" b="b"/>
            <a:pathLst>
              <a:path w="228600">
                <a:moveTo>
                  <a:pt x="0" y="0"/>
                </a:moveTo>
                <a:lnTo>
                  <a:pt x="228600" y="1"/>
                </a:lnTo>
              </a:path>
            </a:pathLst>
          </a:custGeom>
          <a:ln w="9525">
            <a:solidFill>
              <a:srgbClr val="FF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3467100" y="2676525"/>
            <a:ext cx="0" cy="228600"/>
          </a:xfrm>
          <a:custGeom>
            <a:avLst/>
            <a:gdLst/>
            <a:ahLst/>
            <a:cxnLst/>
            <a:rect l="l" t="t" r="r" b="b"/>
            <a:pathLst>
              <a:path h="228600">
                <a:moveTo>
                  <a:pt x="0" y="0"/>
                </a:moveTo>
                <a:lnTo>
                  <a:pt x="1" y="228600"/>
                </a:lnTo>
              </a:path>
            </a:pathLst>
          </a:custGeom>
          <a:ln w="9525">
            <a:solidFill>
              <a:srgbClr val="FF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1981200" y="3019425"/>
            <a:ext cx="228600" cy="0"/>
          </a:xfrm>
          <a:custGeom>
            <a:avLst/>
            <a:gdLst/>
            <a:ahLst/>
            <a:cxnLst/>
            <a:rect l="l" t="t" r="r" b="b"/>
            <a:pathLst>
              <a:path w="228600">
                <a:moveTo>
                  <a:pt x="0" y="0"/>
                </a:moveTo>
                <a:lnTo>
                  <a:pt x="228600" y="1"/>
                </a:lnTo>
              </a:path>
            </a:pathLst>
          </a:custGeom>
          <a:ln w="9525">
            <a:solidFill>
              <a:srgbClr val="FF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2095500" y="2905125"/>
            <a:ext cx="0" cy="228600"/>
          </a:xfrm>
          <a:custGeom>
            <a:avLst/>
            <a:gdLst/>
            <a:ahLst/>
            <a:cxnLst/>
            <a:rect l="l" t="t" r="r" b="b"/>
            <a:pathLst>
              <a:path h="228600">
                <a:moveTo>
                  <a:pt x="0" y="0"/>
                </a:moveTo>
                <a:lnTo>
                  <a:pt x="1" y="228600"/>
                </a:lnTo>
              </a:path>
            </a:pathLst>
          </a:custGeom>
          <a:ln w="9525">
            <a:solidFill>
              <a:srgbClr val="FF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2286000" y="3438525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0"/>
                </a:moveTo>
                <a:lnTo>
                  <a:pt x="46539" y="5988"/>
                </a:lnTo>
                <a:lnTo>
                  <a:pt x="22318" y="22318"/>
                </a:lnTo>
                <a:lnTo>
                  <a:pt x="5988" y="46539"/>
                </a:lnTo>
                <a:lnTo>
                  <a:pt x="0" y="76200"/>
                </a:lnTo>
                <a:lnTo>
                  <a:pt x="5988" y="105860"/>
                </a:lnTo>
                <a:lnTo>
                  <a:pt x="22318" y="130081"/>
                </a:lnTo>
                <a:lnTo>
                  <a:pt x="46539" y="146411"/>
                </a:lnTo>
                <a:lnTo>
                  <a:pt x="76200" y="152400"/>
                </a:lnTo>
                <a:lnTo>
                  <a:pt x="105860" y="146411"/>
                </a:lnTo>
                <a:lnTo>
                  <a:pt x="130081" y="130081"/>
                </a:lnTo>
                <a:lnTo>
                  <a:pt x="146411" y="105860"/>
                </a:lnTo>
                <a:lnTo>
                  <a:pt x="152400" y="76200"/>
                </a:lnTo>
                <a:lnTo>
                  <a:pt x="146411" y="46539"/>
                </a:lnTo>
                <a:lnTo>
                  <a:pt x="130081" y="22318"/>
                </a:lnTo>
                <a:lnTo>
                  <a:pt x="105860" y="5988"/>
                </a:lnTo>
                <a:lnTo>
                  <a:pt x="762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2286000" y="3438525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0" y="76200"/>
                </a:moveTo>
                <a:lnTo>
                  <a:pt x="5988" y="46539"/>
                </a:lnTo>
                <a:lnTo>
                  <a:pt x="22318" y="22318"/>
                </a:lnTo>
                <a:lnTo>
                  <a:pt x="46539" y="5988"/>
                </a:lnTo>
                <a:lnTo>
                  <a:pt x="76200" y="0"/>
                </a:lnTo>
                <a:lnTo>
                  <a:pt x="105860" y="5988"/>
                </a:lnTo>
                <a:lnTo>
                  <a:pt x="130081" y="22318"/>
                </a:lnTo>
                <a:lnTo>
                  <a:pt x="146411" y="46539"/>
                </a:lnTo>
                <a:lnTo>
                  <a:pt x="152400" y="76200"/>
                </a:lnTo>
                <a:lnTo>
                  <a:pt x="146411" y="105860"/>
                </a:lnTo>
                <a:lnTo>
                  <a:pt x="130081" y="130081"/>
                </a:lnTo>
                <a:lnTo>
                  <a:pt x="105860" y="146411"/>
                </a:lnTo>
                <a:lnTo>
                  <a:pt x="76200" y="152400"/>
                </a:lnTo>
                <a:lnTo>
                  <a:pt x="46539" y="146411"/>
                </a:lnTo>
                <a:lnTo>
                  <a:pt x="22318" y="130081"/>
                </a:lnTo>
                <a:lnTo>
                  <a:pt x="5988" y="105860"/>
                </a:lnTo>
                <a:lnTo>
                  <a:pt x="0" y="762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2438400" y="3590925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0"/>
                </a:moveTo>
                <a:lnTo>
                  <a:pt x="46539" y="5988"/>
                </a:lnTo>
                <a:lnTo>
                  <a:pt x="22318" y="22318"/>
                </a:lnTo>
                <a:lnTo>
                  <a:pt x="5988" y="46539"/>
                </a:lnTo>
                <a:lnTo>
                  <a:pt x="0" y="76200"/>
                </a:lnTo>
                <a:lnTo>
                  <a:pt x="5988" y="105860"/>
                </a:lnTo>
                <a:lnTo>
                  <a:pt x="22318" y="130081"/>
                </a:lnTo>
                <a:lnTo>
                  <a:pt x="46539" y="146411"/>
                </a:lnTo>
                <a:lnTo>
                  <a:pt x="76200" y="152400"/>
                </a:lnTo>
                <a:lnTo>
                  <a:pt x="105860" y="146411"/>
                </a:lnTo>
                <a:lnTo>
                  <a:pt x="130081" y="130081"/>
                </a:lnTo>
                <a:lnTo>
                  <a:pt x="146411" y="105860"/>
                </a:lnTo>
                <a:lnTo>
                  <a:pt x="152400" y="76200"/>
                </a:lnTo>
                <a:lnTo>
                  <a:pt x="146411" y="46539"/>
                </a:lnTo>
                <a:lnTo>
                  <a:pt x="130081" y="22318"/>
                </a:lnTo>
                <a:lnTo>
                  <a:pt x="105860" y="5988"/>
                </a:lnTo>
                <a:lnTo>
                  <a:pt x="762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2438400" y="3590925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0" y="76200"/>
                </a:moveTo>
                <a:lnTo>
                  <a:pt x="5988" y="46539"/>
                </a:lnTo>
                <a:lnTo>
                  <a:pt x="22318" y="22318"/>
                </a:lnTo>
                <a:lnTo>
                  <a:pt x="46539" y="5988"/>
                </a:lnTo>
                <a:lnTo>
                  <a:pt x="76200" y="0"/>
                </a:lnTo>
                <a:lnTo>
                  <a:pt x="105860" y="5988"/>
                </a:lnTo>
                <a:lnTo>
                  <a:pt x="130081" y="22318"/>
                </a:lnTo>
                <a:lnTo>
                  <a:pt x="146411" y="46539"/>
                </a:lnTo>
                <a:lnTo>
                  <a:pt x="152400" y="76200"/>
                </a:lnTo>
                <a:lnTo>
                  <a:pt x="146411" y="105860"/>
                </a:lnTo>
                <a:lnTo>
                  <a:pt x="130081" y="130081"/>
                </a:lnTo>
                <a:lnTo>
                  <a:pt x="105860" y="146411"/>
                </a:lnTo>
                <a:lnTo>
                  <a:pt x="76200" y="152400"/>
                </a:lnTo>
                <a:lnTo>
                  <a:pt x="46539" y="146411"/>
                </a:lnTo>
                <a:lnTo>
                  <a:pt x="22318" y="130081"/>
                </a:lnTo>
                <a:lnTo>
                  <a:pt x="5988" y="105860"/>
                </a:lnTo>
                <a:lnTo>
                  <a:pt x="0" y="762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2662238" y="3357563"/>
            <a:ext cx="161925" cy="1619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2433638" y="2976563"/>
            <a:ext cx="161925" cy="1619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2209800" y="3057525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0"/>
                </a:moveTo>
                <a:lnTo>
                  <a:pt x="46539" y="5988"/>
                </a:lnTo>
                <a:lnTo>
                  <a:pt x="22318" y="22318"/>
                </a:lnTo>
                <a:lnTo>
                  <a:pt x="5988" y="46539"/>
                </a:lnTo>
                <a:lnTo>
                  <a:pt x="0" y="76200"/>
                </a:lnTo>
                <a:lnTo>
                  <a:pt x="5988" y="105860"/>
                </a:lnTo>
                <a:lnTo>
                  <a:pt x="22318" y="130081"/>
                </a:lnTo>
                <a:lnTo>
                  <a:pt x="46539" y="146411"/>
                </a:lnTo>
                <a:lnTo>
                  <a:pt x="76200" y="152400"/>
                </a:lnTo>
                <a:lnTo>
                  <a:pt x="105860" y="146411"/>
                </a:lnTo>
                <a:lnTo>
                  <a:pt x="130081" y="130081"/>
                </a:lnTo>
                <a:lnTo>
                  <a:pt x="146411" y="105860"/>
                </a:lnTo>
                <a:lnTo>
                  <a:pt x="152400" y="76200"/>
                </a:lnTo>
                <a:lnTo>
                  <a:pt x="146411" y="46539"/>
                </a:lnTo>
                <a:lnTo>
                  <a:pt x="130081" y="22318"/>
                </a:lnTo>
                <a:lnTo>
                  <a:pt x="105860" y="5988"/>
                </a:lnTo>
                <a:lnTo>
                  <a:pt x="762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2209800" y="3057525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0" y="76200"/>
                </a:moveTo>
                <a:lnTo>
                  <a:pt x="5988" y="46539"/>
                </a:lnTo>
                <a:lnTo>
                  <a:pt x="22318" y="22318"/>
                </a:lnTo>
                <a:lnTo>
                  <a:pt x="46539" y="5988"/>
                </a:lnTo>
                <a:lnTo>
                  <a:pt x="76200" y="0"/>
                </a:lnTo>
                <a:lnTo>
                  <a:pt x="105860" y="5988"/>
                </a:lnTo>
                <a:lnTo>
                  <a:pt x="130081" y="22318"/>
                </a:lnTo>
                <a:lnTo>
                  <a:pt x="146411" y="46539"/>
                </a:lnTo>
                <a:lnTo>
                  <a:pt x="152400" y="76200"/>
                </a:lnTo>
                <a:lnTo>
                  <a:pt x="146411" y="105860"/>
                </a:lnTo>
                <a:lnTo>
                  <a:pt x="130081" y="130081"/>
                </a:lnTo>
                <a:lnTo>
                  <a:pt x="105860" y="146411"/>
                </a:lnTo>
                <a:lnTo>
                  <a:pt x="76200" y="152400"/>
                </a:lnTo>
                <a:lnTo>
                  <a:pt x="46539" y="146411"/>
                </a:lnTo>
                <a:lnTo>
                  <a:pt x="22318" y="130081"/>
                </a:lnTo>
                <a:lnTo>
                  <a:pt x="5988" y="105860"/>
                </a:lnTo>
                <a:lnTo>
                  <a:pt x="0" y="762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2052638" y="2671763"/>
            <a:ext cx="161925" cy="1619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3048000" y="3857625"/>
            <a:ext cx="228600" cy="0"/>
          </a:xfrm>
          <a:custGeom>
            <a:avLst/>
            <a:gdLst/>
            <a:ahLst/>
            <a:cxnLst/>
            <a:rect l="l" t="t" r="r" b="b"/>
            <a:pathLst>
              <a:path w="228600">
                <a:moveTo>
                  <a:pt x="0" y="0"/>
                </a:moveTo>
                <a:lnTo>
                  <a:pt x="228600" y="1"/>
                </a:lnTo>
              </a:path>
            </a:pathLst>
          </a:custGeom>
          <a:ln w="9525">
            <a:solidFill>
              <a:srgbClr val="FF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3162300" y="3743325"/>
            <a:ext cx="0" cy="228600"/>
          </a:xfrm>
          <a:custGeom>
            <a:avLst/>
            <a:gdLst/>
            <a:ahLst/>
            <a:cxnLst/>
            <a:rect l="l" t="t" r="r" b="b"/>
            <a:pathLst>
              <a:path h="228600">
                <a:moveTo>
                  <a:pt x="0" y="0"/>
                </a:moveTo>
                <a:lnTo>
                  <a:pt x="1" y="228600"/>
                </a:lnTo>
              </a:path>
            </a:pathLst>
          </a:custGeom>
          <a:ln w="9525">
            <a:solidFill>
              <a:srgbClr val="FF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2590800" y="4010025"/>
            <a:ext cx="228600" cy="0"/>
          </a:xfrm>
          <a:custGeom>
            <a:avLst/>
            <a:gdLst/>
            <a:ahLst/>
            <a:cxnLst/>
            <a:rect l="l" t="t" r="r" b="b"/>
            <a:pathLst>
              <a:path w="228600">
                <a:moveTo>
                  <a:pt x="0" y="0"/>
                </a:moveTo>
                <a:lnTo>
                  <a:pt x="228600" y="1"/>
                </a:lnTo>
              </a:path>
            </a:pathLst>
          </a:custGeom>
          <a:ln w="9525">
            <a:solidFill>
              <a:srgbClr val="FF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2705100" y="3895725"/>
            <a:ext cx="0" cy="228600"/>
          </a:xfrm>
          <a:custGeom>
            <a:avLst/>
            <a:gdLst/>
            <a:ahLst/>
            <a:cxnLst/>
            <a:rect l="l" t="t" r="r" b="b"/>
            <a:pathLst>
              <a:path h="228600">
                <a:moveTo>
                  <a:pt x="0" y="0"/>
                </a:moveTo>
                <a:lnTo>
                  <a:pt x="1" y="228600"/>
                </a:lnTo>
              </a:path>
            </a:pathLst>
          </a:custGeom>
          <a:ln w="9525">
            <a:solidFill>
              <a:srgbClr val="FF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3505200" y="3781425"/>
            <a:ext cx="228600" cy="0"/>
          </a:xfrm>
          <a:custGeom>
            <a:avLst/>
            <a:gdLst/>
            <a:ahLst/>
            <a:cxnLst/>
            <a:rect l="l" t="t" r="r" b="b"/>
            <a:pathLst>
              <a:path w="228600">
                <a:moveTo>
                  <a:pt x="0" y="0"/>
                </a:moveTo>
                <a:lnTo>
                  <a:pt x="228600" y="1"/>
                </a:lnTo>
              </a:path>
            </a:pathLst>
          </a:custGeom>
          <a:ln w="9525">
            <a:solidFill>
              <a:srgbClr val="FF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3619500" y="3667125"/>
            <a:ext cx="0" cy="228600"/>
          </a:xfrm>
          <a:custGeom>
            <a:avLst/>
            <a:gdLst/>
            <a:ahLst/>
            <a:cxnLst/>
            <a:rect l="l" t="t" r="r" b="b"/>
            <a:pathLst>
              <a:path h="228600">
                <a:moveTo>
                  <a:pt x="0" y="0"/>
                </a:moveTo>
                <a:lnTo>
                  <a:pt x="1" y="228600"/>
                </a:lnTo>
              </a:path>
            </a:pathLst>
          </a:custGeom>
          <a:ln w="9525">
            <a:solidFill>
              <a:srgbClr val="FF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2819400" y="3324225"/>
            <a:ext cx="228600" cy="0"/>
          </a:xfrm>
          <a:custGeom>
            <a:avLst/>
            <a:gdLst/>
            <a:ahLst/>
            <a:cxnLst/>
            <a:rect l="l" t="t" r="r" b="b"/>
            <a:pathLst>
              <a:path w="228600">
                <a:moveTo>
                  <a:pt x="0" y="0"/>
                </a:moveTo>
                <a:lnTo>
                  <a:pt x="228600" y="1"/>
                </a:lnTo>
              </a:path>
            </a:pathLst>
          </a:custGeom>
          <a:ln w="9525">
            <a:solidFill>
              <a:srgbClr val="FF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2933700" y="3209925"/>
            <a:ext cx="0" cy="228600"/>
          </a:xfrm>
          <a:custGeom>
            <a:avLst/>
            <a:gdLst/>
            <a:ahLst/>
            <a:cxnLst/>
            <a:rect l="l" t="t" r="r" b="b"/>
            <a:pathLst>
              <a:path h="228600">
                <a:moveTo>
                  <a:pt x="0" y="0"/>
                </a:moveTo>
                <a:lnTo>
                  <a:pt x="1" y="228600"/>
                </a:lnTo>
              </a:path>
            </a:pathLst>
          </a:custGeom>
          <a:ln w="9525">
            <a:solidFill>
              <a:srgbClr val="FF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154"/>
          <p:cNvSpPr/>
          <p:nvPr/>
        </p:nvSpPr>
        <p:spPr>
          <a:xfrm>
            <a:off x="3200400" y="3629025"/>
            <a:ext cx="228600" cy="0"/>
          </a:xfrm>
          <a:custGeom>
            <a:avLst/>
            <a:gdLst/>
            <a:ahLst/>
            <a:cxnLst/>
            <a:rect l="l" t="t" r="r" b="b"/>
            <a:pathLst>
              <a:path w="228600">
                <a:moveTo>
                  <a:pt x="0" y="0"/>
                </a:moveTo>
                <a:lnTo>
                  <a:pt x="228600" y="1"/>
                </a:lnTo>
              </a:path>
            </a:pathLst>
          </a:custGeom>
          <a:ln w="9525">
            <a:solidFill>
              <a:srgbClr val="FF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object 155"/>
          <p:cNvSpPr/>
          <p:nvPr/>
        </p:nvSpPr>
        <p:spPr>
          <a:xfrm>
            <a:off x="3314700" y="3514725"/>
            <a:ext cx="0" cy="228600"/>
          </a:xfrm>
          <a:custGeom>
            <a:avLst/>
            <a:gdLst/>
            <a:ahLst/>
            <a:cxnLst/>
            <a:rect l="l" t="t" r="r" b="b"/>
            <a:pathLst>
              <a:path h="228600">
                <a:moveTo>
                  <a:pt x="0" y="0"/>
                </a:moveTo>
                <a:lnTo>
                  <a:pt x="1" y="228600"/>
                </a:lnTo>
              </a:path>
            </a:pathLst>
          </a:custGeom>
          <a:ln w="9525">
            <a:solidFill>
              <a:srgbClr val="FF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object 156"/>
          <p:cNvSpPr/>
          <p:nvPr/>
        </p:nvSpPr>
        <p:spPr>
          <a:xfrm>
            <a:off x="3276600" y="4010025"/>
            <a:ext cx="228600" cy="0"/>
          </a:xfrm>
          <a:custGeom>
            <a:avLst/>
            <a:gdLst/>
            <a:ahLst/>
            <a:cxnLst/>
            <a:rect l="l" t="t" r="r" b="b"/>
            <a:pathLst>
              <a:path w="228600">
                <a:moveTo>
                  <a:pt x="0" y="0"/>
                </a:moveTo>
                <a:lnTo>
                  <a:pt x="228600" y="1"/>
                </a:lnTo>
              </a:path>
            </a:pathLst>
          </a:custGeom>
          <a:ln w="9525">
            <a:solidFill>
              <a:srgbClr val="FF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object 157"/>
          <p:cNvSpPr/>
          <p:nvPr/>
        </p:nvSpPr>
        <p:spPr>
          <a:xfrm>
            <a:off x="3390900" y="3895725"/>
            <a:ext cx="0" cy="228600"/>
          </a:xfrm>
          <a:custGeom>
            <a:avLst/>
            <a:gdLst/>
            <a:ahLst/>
            <a:cxnLst/>
            <a:rect l="l" t="t" r="r" b="b"/>
            <a:pathLst>
              <a:path h="228600">
                <a:moveTo>
                  <a:pt x="0" y="0"/>
                </a:moveTo>
                <a:lnTo>
                  <a:pt x="1" y="228600"/>
                </a:lnTo>
              </a:path>
            </a:pathLst>
          </a:custGeom>
          <a:ln w="9525">
            <a:solidFill>
              <a:srgbClr val="FF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object 158"/>
          <p:cNvSpPr/>
          <p:nvPr/>
        </p:nvSpPr>
        <p:spPr>
          <a:xfrm>
            <a:off x="3505200" y="3019425"/>
            <a:ext cx="228600" cy="0"/>
          </a:xfrm>
          <a:custGeom>
            <a:avLst/>
            <a:gdLst/>
            <a:ahLst/>
            <a:cxnLst/>
            <a:rect l="l" t="t" r="r" b="b"/>
            <a:pathLst>
              <a:path w="228600">
                <a:moveTo>
                  <a:pt x="0" y="0"/>
                </a:moveTo>
                <a:lnTo>
                  <a:pt x="228600" y="1"/>
                </a:lnTo>
              </a:path>
            </a:pathLst>
          </a:custGeom>
          <a:ln w="9525">
            <a:solidFill>
              <a:srgbClr val="FF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" name="object 159"/>
          <p:cNvSpPr/>
          <p:nvPr/>
        </p:nvSpPr>
        <p:spPr>
          <a:xfrm>
            <a:off x="3619500" y="2905125"/>
            <a:ext cx="0" cy="228600"/>
          </a:xfrm>
          <a:custGeom>
            <a:avLst/>
            <a:gdLst/>
            <a:ahLst/>
            <a:cxnLst/>
            <a:rect l="l" t="t" r="r" b="b"/>
            <a:pathLst>
              <a:path h="228600">
                <a:moveTo>
                  <a:pt x="0" y="0"/>
                </a:moveTo>
                <a:lnTo>
                  <a:pt x="1" y="228600"/>
                </a:lnTo>
              </a:path>
            </a:pathLst>
          </a:custGeom>
          <a:ln w="9525">
            <a:solidFill>
              <a:srgbClr val="FF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160"/>
          <p:cNvSpPr/>
          <p:nvPr/>
        </p:nvSpPr>
        <p:spPr>
          <a:xfrm>
            <a:off x="3733800" y="3248025"/>
            <a:ext cx="228600" cy="0"/>
          </a:xfrm>
          <a:custGeom>
            <a:avLst/>
            <a:gdLst/>
            <a:ahLst/>
            <a:cxnLst/>
            <a:rect l="l" t="t" r="r" b="b"/>
            <a:pathLst>
              <a:path w="228600">
                <a:moveTo>
                  <a:pt x="0" y="0"/>
                </a:moveTo>
                <a:lnTo>
                  <a:pt x="228600" y="1"/>
                </a:lnTo>
              </a:path>
            </a:pathLst>
          </a:custGeom>
          <a:ln w="9525">
            <a:solidFill>
              <a:srgbClr val="FF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object 161"/>
          <p:cNvSpPr/>
          <p:nvPr/>
        </p:nvSpPr>
        <p:spPr>
          <a:xfrm>
            <a:off x="3848100" y="3133725"/>
            <a:ext cx="0" cy="228600"/>
          </a:xfrm>
          <a:custGeom>
            <a:avLst/>
            <a:gdLst/>
            <a:ahLst/>
            <a:cxnLst/>
            <a:rect l="l" t="t" r="r" b="b"/>
            <a:pathLst>
              <a:path h="228600">
                <a:moveTo>
                  <a:pt x="0" y="0"/>
                </a:moveTo>
                <a:lnTo>
                  <a:pt x="1" y="228600"/>
                </a:lnTo>
              </a:path>
            </a:pathLst>
          </a:custGeom>
          <a:ln w="9525">
            <a:solidFill>
              <a:srgbClr val="FF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object 162"/>
          <p:cNvSpPr txBox="1"/>
          <p:nvPr/>
        </p:nvSpPr>
        <p:spPr>
          <a:xfrm>
            <a:off x="1907540" y="549465"/>
            <a:ext cx="201168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000" b="1" spc="-10" dirty="0">
                <a:solidFill>
                  <a:srgbClr val="FF0000"/>
                </a:solidFill>
                <a:latin typeface="Calibri"/>
                <a:cs typeface="Calibri"/>
              </a:rPr>
              <a:t>Information </a:t>
            </a:r>
            <a:r>
              <a:rPr sz="2000" b="1" spc="-5" dirty="0">
                <a:solidFill>
                  <a:srgbClr val="FF0000"/>
                </a:solidFill>
                <a:latin typeface="Calibri"/>
                <a:cs typeface="Calibri"/>
              </a:rPr>
              <a:t>Gain</a:t>
            </a:r>
            <a:r>
              <a:rPr sz="2000" b="1" spc="-5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=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63" name="object 163"/>
          <p:cNvSpPr txBox="1"/>
          <p:nvPr/>
        </p:nvSpPr>
        <p:spPr>
          <a:xfrm>
            <a:off x="4122673" y="549465"/>
            <a:ext cx="473837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000" spc="-10" dirty="0">
                <a:latin typeface="Calibri"/>
                <a:cs typeface="Calibri"/>
              </a:rPr>
              <a:t>entropy(parent) </a:t>
            </a:r>
            <a:r>
              <a:rPr sz="2000" dirty="0">
                <a:latin typeface="Calibri"/>
                <a:cs typeface="Calibri"/>
              </a:rPr>
              <a:t>– </a:t>
            </a:r>
            <a:r>
              <a:rPr sz="2000" spc="-15" dirty="0">
                <a:latin typeface="Calibri"/>
                <a:cs typeface="Calibri"/>
              </a:rPr>
              <a:t>[average</a:t>
            </a:r>
            <a:r>
              <a:rPr sz="2000" spc="2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entropy(children)]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64" name="object 164"/>
          <p:cNvSpPr txBox="1"/>
          <p:nvPr/>
        </p:nvSpPr>
        <p:spPr>
          <a:xfrm>
            <a:off x="1907540" y="4287520"/>
            <a:ext cx="6413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>
                <a:solidFill>
                  <a:srgbClr val="FF0000"/>
                </a:solidFill>
                <a:latin typeface="Calibri"/>
                <a:cs typeface="Calibri"/>
              </a:rPr>
              <a:t>p</a:t>
            </a:r>
            <a:r>
              <a:rPr spc="-5" dirty="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spc="-30" dirty="0">
                <a:solidFill>
                  <a:srgbClr val="FF0000"/>
                </a:solidFill>
                <a:latin typeface="Calibri"/>
                <a:cs typeface="Calibri"/>
              </a:rPr>
              <a:t>r</a:t>
            </a:r>
            <a:r>
              <a:rPr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pc="-15" dirty="0">
                <a:solidFill>
                  <a:srgbClr val="FF0000"/>
                </a:solidFill>
                <a:latin typeface="Calibri"/>
                <a:cs typeface="Calibri"/>
              </a:rPr>
              <a:t>n</a:t>
            </a:r>
            <a:r>
              <a:rPr dirty="0">
                <a:solidFill>
                  <a:srgbClr val="FF0000"/>
                </a:solidFill>
                <a:latin typeface="Calibri"/>
                <a:cs typeface="Calibri"/>
              </a:rPr>
              <a:t>t</a:t>
            </a:r>
            <a:endParaRPr>
              <a:latin typeface="Calibri"/>
              <a:cs typeface="Calibri"/>
            </a:endParaRPr>
          </a:p>
        </p:txBody>
      </p:sp>
      <p:sp>
        <p:nvSpPr>
          <p:cNvPr id="165" name="object 165"/>
          <p:cNvSpPr txBox="1"/>
          <p:nvPr/>
        </p:nvSpPr>
        <p:spPr>
          <a:xfrm>
            <a:off x="1882140" y="4363941"/>
            <a:ext cx="1296670" cy="49593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R="289560" algn="r">
              <a:lnSpc>
                <a:spcPts val="1850"/>
              </a:lnSpc>
              <a:spcBef>
                <a:spcPts val="95"/>
              </a:spcBef>
            </a:pPr>
            <a:r>
              <a:rPr sz="1850" spc="-5" dirty="0">
                <a:latin typeface="Symbol"/>
                <a:cs typeface="Symbol"/>
              </a:rPr>
              <a:t></a:t>
            </a:r>
            <a:endParaRPr sz="1850">
              <a:latin typeface="Symbol"/>
              <a:cs typeface="Symbol"/>
            </a:endParaRPr>
          </a:p>
          <a:p>
            <a:pPr marL="38100">
              <a:lnSpc>
                <a:spcPts val="1850"/>
              </a:lnSpc>
              <a:tabLst>
                <a:tab pos="1036319" algn="l"/>
              </a:tabLst>
            </a:pPr>
            <a:r>
              <a:rPr spc="-10" dirty="0">
                <a:solidFill>
                  <a:srgbClr val="FF0000"/>
                </a:solidFill>
                <a:latin typeface="Calibri"/>
                <a:cs typeface="Calibri"/>
              </a:rPr>
              <a:t>entropy	</a:t>
            </a:r>
            <a:r>
              <a:rPr sz="2775" spc="-82" baseline="6006" dirty="0">
                <a:latin typeface="Times New Roman"/>
                <a:cs typeface="Times New Roman"/>
              </a:rPr>
              <a:t>30</a:t>
            </a:r>
            <a:endParaRPr sz="2775" baseline="6006">
              <a:latin typeface="Times New Roman"/>
              <a:cs typeface="Times New Roman"/>
            </a:endParaRPr>
          </a:p>
        </p:txBody>
      </p:sp>
      <p:sp>
        <p:nvSpPr>
          <p:cNvPr id="166" name="object 166"/>
          <p:cNvSpPr txBox="1"/>
          <p:nvPr/>
        </p:nvSpPr>
        <p:spPr>
          <a:xfrm>
            <a:off x="6022340" y="1087120"/>
            <a:ext cx="4686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>
                <a:solidFill>
                  <a:srgbClr val="FF0000"/>
                </a:solidFill>
                <a:latin typeface="Calibri"/>
                <a:cs typeface="Calibri"/>
              </a:rPr>
              <a:t>child</a:t>
            </a:r>
            <a:endParaRPr>
              <a:latin typeface="Calibri"/>
              <a:cs typeface="Calibri"/>
            </a:endParaRPr>
          </a:p>
        </p:txBody>
      </p:sp>
      <p:sp>
        <p:nvSpPr>
          <p:cNvPr id="167" name="object 167"/>
          <p:cNvSpPr txBox="1"/>
          <p:nvPr/>
        </p:nvSpPr>
        <p:spPr>
          <a:xfrm>
            <a:off x="6022340" y="1163846"/>
            <a:ext cx="1327150" cy="497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260350" algn="r">
              <a:lnSpc>
                <a:spcPts val="1860"/>
              </a:lnSpc>
              <a:spcBef>
                <a:spcPts val="100"/>
              </a:spcBef>
            </a:pPr>
            <a:r>
              <a:rPr sz="1950" spc="-10" dirty="0">
                <a:latin typeface="Symbol"/>
                <a:cs typeface="Symbol"/>
              </a:rPr>
              <a:t></a:t>
            </a:r>
            <a:endParaRPr sz="1950">
              <a:latin typeface="Symbol"/>
              <a:cs typeface="Symbol"/>
            </a:endParaRPr>
          </a:p>
          <a:p>
            <a:pPr marL="12700">
              <a:lnSpc>
                <a:spcPts val="1860"/>
              </a:lnSpc>
              <a:tabLst>
                <a:tab pos="1080135" algn="l"/>
              </a:tabLst>
            </a:pPr>
            <a:r>
              <a:rPr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pc="-10" dirty="0">
                <a:solidFill>
                  <a:srgbClr val="FF0000"/>
                </a:solidFill>
                <a:latin typeface="Calibri"/>
                <a:cs typeface="Calibri"/>
              </a:rPr>
              <a:t>n</a:t>
            </a:r>
            <a:r>
              <a:rPr spc="-5" dirty="0">
                <a:solidFill>
                  <a:srgbClr val="FF0000"/>
                </a:solidFill>
                <a:latin typeface="Calibri"/>
                <a:cs typeface="Calibri"/>
              </a:rPr>
              <a:t>t</a:t>
            </a:r>
            <a:r>
              <a:rPr spc="-35" dirty="0">
                <a:solidFill>
                  <a:srgbClr val="FF0000"/>
                </a:solidFill>
                <a:latin typeface="Calibri"/>
                <a:cs typeface="Calibri"/>
              </a:rPr>
              <a:t>r</a:t>
            </a:r>
            <a:r>
              <a:rPr dirty="0">
                <a:solidFill>
                  <a:srgbClr val="FF0000"/>
                </a:solidFill>
                <a:latin typeface="Calibri"/>
                <a:cs typeface="Calibri"/>
              </a:rPr>
              <a:t>o</a:t>
            </a:r>
            <a:r>
              <a:rPr spc="-5" dirty="0">
                <a:solidFill>
                  <a:srgbClr val="FF0000"/>
                </a:solidFill>
                <a:latin typeface="Calibri"/>
                <a:cs typeface="Calibri"/>
              </a:rPr>
              <a:t>p</a:t>
            </a:r>
            <a:r>
              <a:rPr dirty="0">
                <a:solidFill>
                  <a:srgbClr val="FF0000"/>
                </a:solidFill>
                <a:latin typeface="Calibri"/>
                <a:cs typeface="Calibri"/>
              </a:rPr>
              <a:t>y	</a:t>
            </a:r>
            <a:r>
              <a:rPr sz="1950" spc="-60" dirty="0">
                <a:latin typeface="Times New Roman"/>
                <a:cs typeface="Times New Roman"/>
              </a:rPr>
              <a:t>17</a:t>
            </a:r>
            <a:endParaRPr sz="1950">
              <a:latin typeface="Times New Roman"/>
              <a:cs typeface="Times New Roman"/>
            </a:endParaRPr>
          </a:p>
        </p:txBody>
      </p:sp>
      <p:sp>
        <p:nvSpPr>
          <p:cNvPr id="168" name="object 168"/>
          <p:cNvSpPr txBox="1"/>
          <p:nvPr/>
        </p:nvSpPr>
        <p:spPr>
          <a:xfrm>
            <a:off x="5869940" y="3296921"/>
            <a:ext cx="754380" cy="570865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12700" marR="5080">
              <a:lnSpc>
                <a:spcPts val="2130"/>
              </a:lnSpc>
              <a:spcBef>
                <a:spcPts val="195"/>
              </a:spcBef>
            </a:pPr>
            <a:r>
              <a:rPr dirty="0">
                <a:solidFill>
                  <a:srgbClr val="FF0000"/>
                </a:solidFill>
                <a:latin typeface="Calibri"/>
                <a:cs typeface="Calibri"/>
              </a:rPr>
              <a:t>child  e</a:t>
            </a:r>
            <a:r>
              <a:rPr spc="-10" dirty="0">
                <a:solidFill>
                  <a:srgbClr val="FF0000"/>
                </a:solidFill>
                <a:latin typeface="Calibri"/>
                <a:cs typeface="Calibri"/>
              </a:rPr>
              <a:t>n</a:t>
            </a:r>
            <a:r>
              <a:rPr spc="-5" dirty="0">
                <a:solidFill>
                  <a:srgbClr val="FF0000"/>
                </a:solidFill>
                <a:latin typeface="Calibri"/>
                <a:cs typeface="Calibri"/>
              </a:rPr>
              <a:t>t</a:t>
            </a:r>
            <a:r>
              <a:rPr spc="-35" dirty="0">
                <a:solidFill>
                  <a:srgbClr val="FF0000"/>
                </a:solidFill>
                <a:latin typeface="Calibri"/>
                <a:cs typeface="Calibri"/>
              </a:rPr>
              <a:t>r</a:t>
            </a:r>
            <a:r>
              <a:rPr dirty="0">
                <a:solidFill>
                  <a:srgbClr val="FF0000"/>
                </a:solidFill>
                <a:latin typeface="Calibri"/>
                <a:cs typeface="Calibri"/>
              </a:rPr>
              <a:t>o</a:t>
            </a:r>
            <a:r>
              <a:rPr spc="-5" dirty="0">
                <a:solidFill>
                  <a:srgbClr val="FF0000"/>
                </a:solidFill>
                <a:latin typeface="Calibri"/>
                <a:cs typeface="Calibri"/>
              </a:rPr>
              <a:t>p</a:t>
            </a:r>
            <a:r>
              <a:rPr dirty="0">
                <a:solidFill>
                  <a:srgbClr val="FF0000"/>
                </a:solidFill>
                <a:latin typeface="Calibri"/>
                <a:cs typeface="Calibri"/>
              </a:rPr>
              <a:t>y</a:t>
            </a:r>
            <a:endParaRPr>
              <a:latin typeface="Calibri"/>
              <a:cs typeface="Calibri"/>
            </a:endParaRPr>
          </a:p>
        </p:txBody>
      </p:sp>
      <p:sp>
        <p:nvSpPr>
          <p:cNvPr id="169" name="object 169"/>
          <p:cNvSpPr txBox="1"/>
          <p:nvPr/>
        </p:nvSpPr>
        <p:spPr>
          <a:xfrm>
            <a:off x="1542840" y="5754400"/>
            <a:ext cx="5505450" cy="836125"/>
          </a:xfrm>
          <a:prstGeom prst="rect">
            <a:avLst/>
          </a:prstGeom>
        </p:spPr>
        <p:txBody>
          <a:bodyPr vert="horz" wrap="square" lIns="0" tIns="116839" rIns="0" bIns="0" rtlCol="0">
            <a:spAutoFit/>
          </a:bodyPr>
          <a:lstStyle/>
          <a:p>
            <a:pPr marR="206375" algn="r">
              <a:spcBef>
                <a:spcPts val="919"/>
              </a:spcBef>
            </a:pPr>
            <a:r>
              <a:rPr sz="2000" dirty="0">
                <a:latin typeface="Symbol"/>
                <a:cs typeface="Symbol"/>
              </a:rPr>
              <a:t></a:t>
            </a:r>
          </a:p>
          <a:p>
            <a:pPr marL="377190">
              <a:spcBef>
                <a:spcPts val="805"/>
              </a:spcBef>
            </a:pPr>
            <a:r>
              <a:rPr sz="2000" b="1" spc="-5" dirty="0">
                <a:solidFill>
                  <a:srgbClr val="800080"/>
                </a:solidFill>
                <a:latin typeface="Tahoma"/>
                <a:cs typeface="Tahoma"/>
              </a:rPr>
              <a:t>Information Gain= 0.996 </a:t>
            </a:r>
            <a:r>
              <a:rPr sz="2000" b="1" dirty="0">
                <a:solidFill>
                  <a:srgbClr val="800080"/>
                </a:solidFill>
                <a:latin typeface="Tahoma"/>
                <a:cs typeface="Tahoma"/>
              </a:rPr>
              <a:t>- </a:t>
            </a:r>
            <a:r>
              <a:rPr sz="2000" b="1" spc="-5" dirty="0">
                <a:solidFill>
                  <a:srgbClr val="800080"/>
                </a:solidFill>
                <a:latin typeface="Tahoma"/>
                <a:cs typeface="Tahoma"/>
              </a:rPr>
              <a:t>0.615 </a:t>
            </a:r>
            <a:r>
              <a:rPr sz="2000" b="1" dirty="0">
                <a:solidFill>
                  <a:srgbClr val="800080"/>
                </a:solidFill>
                <a:latin typeface="Tahoma"/>
                <a:cs typeface="Tahoma"/>
              </a:rPr>
              <a:t>=</a:t>
            </a:r>
            <a:r>
              <a:rPr sz="2000" b="1" spc="-5" dirty="0">
                <a:solidFill>
                  <a:srgbClr val="800080"/>
                </a:solidFill>
                <a:latin typeface="Tahoma"/>
                <a:cs typeface="Tahoma"/>
              </a:rPr>
              <a:t> 0.38</a:t>
            </a:r>
            <a:endParaRPr sz="2000" dirty="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>
            <a:extLst>
              <a:ext uri="{FF2B5EF4-FFF2-40B4-BE49-F238E27FC236}">
                <a16:creationId xmlns:a16="http://schemas.microsoft.com/office/drawing/2014/main" id="{98DB3FC7-C2F3-457A-B3B7-320E053BD60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How to Find the Best Split</a:t>
            </a:r>
          </a:p>
        </p:txBody>
      </p:sp>
      <p:sp>
        <p:nvSpPr>
          <p:cNvPr id="41987" name="Oval 3">
            <a:extLst>
              <a:ext uri="{FF2B5EF4-FFF2-40B4-BE49-F238E27FC236}">
                <a16:creationId xmlns:a16="http://schemas.microsoft.com/office/drawing/2014/main" id="{AED8C624-8860-4221-B8AE-B87E8BC232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18475" y="2286001"/>
            <a:ext cx="1009650" cy="454025"/>
          </a:xfrm>
          <a:prstGeom prst="ellipse">
            <a:avLst/>
          </a:prstGeom>
          <a:solidFill>
            <a:srgbClr val="FFFF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 altLang="en-US" sz="2000">
                <a:latin typeface="Times New Roman" panose="02020603050405020304" pitchFamily="18" charset="0"/>
              </a:rPr>
              <a:t>B?</a:t>
            </a:r>
            <a:endParaRPr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41988" name="Line 4">
            <a:extLst>
              <a:ext uri="{FF2B5EF4-FFF2-40B4-BE49-F238E27FC236}">
                <a16:creationId xmlns:a16="http://schemas.microsoft.com/office/drawing/2014/main" id="{8230C39E-C1E0-494B-96E0-790DBF5D83A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543801" y="2743200"/>
            <a:ext cx="1108075" cy="7254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41989" name="Line 5">
            <a:extLst>
              <a:ext uri="{FF2B5EF4-FFF2-40B4-BE49-F238E27FC236}">
                <a16:creationId xmlns:a16="http://schemas.microsoft.com/office/drawing/2014/main" id="{9DC4D171-C988-42F5-B155-EA97B30A15DD}"/>
              </a:ext>
            </a:extLst>
          </p:cNvPr>
          <p:cNvSpPr>
            <a:spLocks noChangeShapeType="1"/>
          </p:cNvSpPr>
          <p:nvPr/>
        </p:nvSpPr>
        <p:spPr bwMode="auto">
          <a:xfrm>
            <a:off x="8651876" y="2743200"/>
            <a:ext cx="1184275" cy="7254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41990" name="Text Box 6">
            <a:extLst>
              <a:ext uri="{FF2B5EF4-FFF2-40B4-BE49-F238E27FC236}">
                <a16:creationId xmlns:a16="http://schemas.microsoft.com/office/drawing/2014/main" id="{4783A848-05B5-4597-9860-75AEE00000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70750" y="2859088"/>
            <a:ext cx="5397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 eaLnBrk="0" hangingPunct="0"/>
            <a:r>
              <a:rPr lang="en-US" altLang="en-US">
                <a:latin typeface="Times New Roman" panose="02020603050405020304" pitchFamily="18" charset="0"/>
              </a:rPr>
              <a:t>Yes</a:t>
            </a:r>
          </a:p>
        </p:txBody>
      </p:sp>
      <p:sp>
        <p:nvSpPr>
          <p:cNvPr id="41991" name="Text Box 7">
            <a:extLst>
              <a:ext uri="{FF2B5EF4-FFF2-40B4-BE49-F238E27FC236}">
                <a16:creationId xmlns:a16="http://schemas.microsoft.com/office/drawing/2014/main" id="{BD45247A-4448-45D1-A183-C855EE2B9F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59950" y="2859088"/>
            <a:ext cx="4635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 eaLnBrk="0" hangingPunct="0"/>
            <a:r>
              <a:rPr lang="en-US" altLang="en-US">
                <a:latin typeface="Times New Roman" panose="02020603050405020304" pitchFamily="18" charset="0"/>
              </a:rPr>
              <a:t>No</a:t>
            </a:r>
          </a:p>
        </p:txBody>
      </p:sp>
      <p:sp>
        <p:nvSpPr>
          <p:cNvPr id="41992" name="Rectangle 8">
            <a:extLst>
              <a:ext uri="{FF2B5EF4-FFF2-40B4-BE49-F238E27FC236}">
                <a16:creationId xmlns:a16="http://schemas.microsoft.com/office/drawing/2014/main" id="{656DC64D-ED98-4691-B783-D7AF59FCFE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27876" y="3468688"/>
            <a:ext cx="936625" cy="341312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 altLang="en-US">
                <a:latin typeface="Times New Roman" panose="02020603050405020304" pitchFamily="18" charset="0"/>
              </a:rPr>
              <a:t>Node N3</a:t>
            </a:r>
          </a:p>
        </p:txBody>
      </p:sp>
      <p:sp>
        <p:nvSpPr>
          <p:cNvPr id="41993" name="Rectangle 9">
            <a:extLst>
              <a:ext uri="{FF2B5EF4-FFF2-40B4-BE49-F238E27FC236}">
                <a16:creationId xmlns:a16="http://schemas.microsoft.com/office/drawing/2014/main" id="{E4D184E7-F311-40CA-8EDA-12BBA8DE72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15451" y="3468688"/>
            <a:ext cx="936625" cy="341312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 altLang="en-US">
                <a:latin typeface="Times New Roman" panose="02020603050405020304" pitchFamily="18" charset="0"/>
              </a:rPr>
              <a:t>Node N4</a:t>
            </a:r>
          </a:p>
        </p:txBody>
      </p:sp>
      <p:sp>
        <p:nvSpPr>
          <p:cNvPr id="41994" name="Oval 10">
            <a:extLst>
              <a:ext uri="{FF2B5EF4-FFF2-40B4-BE49-F238E27FC236}">
                <a16:creationId xmlns:a16="http://schemas.microsoft.com/office/drawing/2014/main" id="{6661D0B6-179F-4CC1-BB37-1DFB02275E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4200" y="2209801"/>
            <a:ext cx="1009650" cy="454025"/>
          </a:xfrm>
          <a:prstGeom prst="ellipse">
            <a:avLst/>
          </a:prstGeom>
          <a:solidFill>
            <a:srgbClr val="FFFF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 altLang="en-US" sz="2000">
                <a:latin typeface="Times New Roman" panose="02020603050405020304" pitchFamily="18" charset="0"/>
              </a:rPr>
              <a:t>A?</a:t>
            </a:r>
            <a:endParaRPr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41995" name="Line 11">
            <a:extLst>
              <a:ext uri="{FF2B5EF4-FFF2-40B4-BE49-F238E27FC236}">
                <a16:creationId xmlns:a16="http://schemas.microsoft.com/office/drawing/2014/main" id="{11F7A3CF-AC2C-46BD-AA27-877187C8548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549526" y="2667000"/>
            <a:ext cx="1108075" cy="7254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41996" name="Line 12">
            <a:extLst>
              <a:ext uri="{FF2B5EF4-FFF2-40B4-BE49-F238E27FC236}">
                <a16:creationId xmlns:a16="http://schemas.microsoft.com/office/drawing/2014/main" id="{A9626FD3-D6D8-4616-8794-4F1E459A9390}"/>
              </a:ext>
            </a:extLst>
          </p:cNvPr>
          <p:cNvSpPr>
            <a:spLocks noChangeShapeType="1"/>
          </p:cNvSpPr>
          <p:nvPr/>
        </p:nvSpPr>
        <p:spPr bwMode="auto">
          <a:xfrm>
            <a:off x="3657601" y="2667000"/>
            <a:ext cx="1184275" cy="7254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41997" name="Text Box 13">
            <a:extLst>
              <a:ext uri="{FF2B5EF4-FFF2-40B4-BE49-F238E27FC236}">
                <a16:creationId xmlns:a16="http://schemas.microsoft.com/office/drawing/2014/main" id="{2E07791D-BC27-4AF7-9D78-39E89DF14F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6475" y="2782888"/>
            <a:ext cx="5397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 eaLnBrk="0" hangingPunct="0"/>
            <a:r>
              <a:rPr lang="en-US" altLang="en-US">
                <a:latin typeface="Times New Roman" panose="02020603050405020304" pitchFamily="18" charset="0"/>
              </a:rPr>
              <a:t>Yes</a:t>
            </a:r>
          </a:p>
        </p:txBody>
      </p:sp>
      <p:sp>
        <p:nvSpPr>
          <p:cNvPr id="41998" name="Text Box 14">
            <a:extLst>
              <a:ext uri="{FF2B5EF4-FFF2-40B4-BE49-F238E27FC236}">
                <a16:creationId xmlns:a16="http://schemas.microsoft.com/office/drawing/2014/main" id="{7F4E74CB-8661-4BCD-BB48-6C84489AC4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65675" y="2782888"/>
            <a:ext cx="4635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 eaLnBrk="0" hangingPunct="0"/>
            <a:r>
              <a:rPr lang="en-US" altLang="en-US">
                <a:latin typeface="Times New Roman" panose="02020603050405020304" pitchFamily="18" charset="0"/>
              </a:rPr>
              <a:t>No</a:t>
            </a:r>
          </a:p>
        </p:txBody>
      </p:sp>
      <p:sp>
        <p:nvSpPr>
          <p:cNvPr id="41999" name="Rectangle 15">
            <a:extLst>
              <a:ext uri="{FF2B5EF4-FFF2-40B4-BE49-F238E27FC236}">
                <a16:creationId xmlns:a16="http://schemas.microsoft.com/office/drawing/2014/main" id="{40707053-5F26-4A6C-A652-799801D1B8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33601" y="3392488"/>
            <a:ext cx="936625" cy="341312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 altLang="en-US">
                <a:latin typeface="Times New Roman" panose="02020603050405020304" pitchFamily="18" charset="0"/>
              </a:rPr>
              <a:t>Node N1</a:t>
            </a:r>
          </a:p>
        </p:txBody>
      </p:sp>
      <p:sp>
        <p:nvSpPr>
          <p:cNvPr id="42000" name="Rectangle 16">
            <a:extLst>
              <a:ext uri="{FF2B5EF4-FFF2-40B4-BE49-F238E27FC236}">
                <a16:creationId xmlns:a16="http://schemas.microsoft.com/office/drawing/2014/main" id="{3CDC9CE1-4D8A-411B-8330-13E551EAA9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21176" y="3392488"/>
            <a:ext cx="936625" cy="341312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 altLang="en-US">
                <a:latin typeface="Times New Roman" panose="02020603050405020304" pitchFamily="18" charset="0"/>
              </a:rPr>
              <a:t>Node N2</a:t>
            </a:r>
          </a:p>
        </p:txBody>
      </p:sp>
      <p:sp>
        <p:nvSpPr>
          <p:cNvPr id="42001" name="Text Box 17">
            <a:extLst>
              <a:ext uri="{FF2B5EF4-FFF2-40B4-BE49-F238E27FC236}">
                <a16:creationId xmlns:a16="http://schemas.microsoft.com/office/drawing/2014/main" id="{8AFE38CB-A156-4D34-A3AB-4F7F62AB0D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81400" y="1524001"/>
            <a:ext cx="1981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altLang="en-US" b="1"/>
              <a:t>Before Splitting:</a:t>
            </a:r>
          </a:p>
        </p:txBody>
      </p:sp>
      <p:graphicFrame>
        <p:nvGraphicFramePr>
          <p:cNvPr id="42002" name="Object 18">
            <a:extLst>
              <a:ext uri="{FF2B5EF4-FFF2-40B4-BE49-F238E27FC236}">
                <a16:creationId xmlns:a16="http://schemas.microsoft.com/office/drawing/2014/main" id="{857A81F6-874D-4AFC-A522-5E823E67335F}"/>
              </a:ext>
            </a:extLst>
          </p:cNvPr>
          <p:cNvGraphicFramePr>
            <a:graphicFrameLocks noGrp="1" noChangeAspect="1"/>
          </p:cNvGraphicFramePr>
          <p:nvPr>
            <p:ph idx="1"/>
          </p:nvPr>
        </p:nvGraphicFramePr>
        <p:xfrm>
          <a:off x="1752600" y="4038600"/>
          <a:ext cx="1676400" cy="698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4" name="Document" r:id="rId3" imgW="3317490" imgH="1395377" progId="Word.Document.8">
                  <p:embed/>
                </p:oleObj>
              </mc:Choice>
              <mc:Fallback>
                <p:oleObj name="Document" r:id="rId3" imgW="3317490" imgH="1395377" progId="Word.Document.8">
                  <p:embed/>
                  <p:pic>
                    <p:nvPicPr>
                      <p:cNvPr id="42002" name="Object 18">
                        <a:extLst>
                          <a:ext uri="{FF2B5EF4-FFF2-40B4-BE49-F238E27FC236}">
                            <a16:creationId xmlns:a16="http://schemas.microsoft.com/office/drawing/2014/main" id="{857A81F6-874D-4AFC-A522-5E823E67335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2600" y="4038600"/>
                        <a:ext cx="1676400" cy="698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003" name="Object 19">
            <a:extLst>
              <a:ext uri="{FF2B5EF4-FFF2-40B4-BE49-F238E27FC236}">
                <a16:creationId xmlns:a16="http://schemas.microsoft.com/office/drawing/2014/main" id="{365FC2A1-E9B9-4227-BCC6-31CF1177DD6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043363" y="4043364"/>
          <a:ext cx="1636712" cy="681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5" name="Document" r:id="rId5" imgW="3325066" imgH="1394657" progId="Word.Document.8">
                  <p:embed/>
                </p:oleObj>
              </mc:Choice>
              <mc:Fallback>
                <p:oleObj name="Document" r:id="rId5" imgW="3325066" imgH="1394657" progId="Word.Document.8">
                  <p:embed/>
                  <p:pic>
                    <p:nvPicPr>
                      <p:cNvPr id="42003" name="Object 19">
                        <a:extLst>
                          <a:ext uri="{FF2B5EF4-FFF2-40B4-BE49-F238E27FC236}">
                            <a16:creationId xmlns:a16="http://schemas.microsoft.com/office/drawing/2014/main" id="{365FC2A1-E9B9-4227-BCC6-31CF1177DD6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43363" y="4043364"/>
                        <a:ext cx="1636712" cy="681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004" name="Object 20">
            <a:extLst>
              <a:ext uri="{FF2B5EF4-FFF2-40B4-BE49-F238E27FC236}">
                <a16:creationId xmlns:a16="http://schemas.microsoft.com/office/drawing/2014/main" id="{3ABE58A0-8BFB-4791-991A-FAD0D69220F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746875" y="4038600"/>
          <a:ext cx="1676400" cy="698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6" name="Document" r:id="rId7" imgW="3325066" imgH="1394657" progId="Word.Document.8">
                  <p:embed/>
                </p:oleObj>
              </mc:Choice>
              <mc:Fallback>
                <p:oleObj name="Document" r:id="rId7" imgW="3325066" imgH="1394657" progId="Word.Document.8">
                  <p:embed/>
                  <p:pic>
                    <p:nvPicPr>
                      <p:cNvPr id="42004" name="Object 20">
                        <a:extLst>
                          <a:ext uri="{FF2B5EF4-FFF2-40B4-BE49-F238E27FC236}">
                            <a16:creationId xmlns:a16="http://schemas.microsoft.com/office/drawing/2014/main" id="{3ABE58A0-8BFB-4791-991A-FAD0D69220F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46875" y="4038600"/>
                        <a:ext cx="1676400" cy="698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005" name="Object 21">
            <a:extLst>
              <a:ext uri="{FF2B5EF4-FFF2-40B4-BE49-F238E27FC236}">
                <a16:creationId xmlns:a16="http://schemas.microsoft.com/office/drawing/2014/main" id="{93DF9A7D-F38A-4F13-A1EC-70F33C2FA1A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032876" y="4043364"/>
          <a:ext cx="1635125" cy="681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7" name="Document" r:id="rId9" imgW="3332642" imgH="1394657" progId="Word.Document.8">
                  <p:embed/>
                </p:oleObj>
              </mc:Choice>
              <mc:Fallback>
                <p:oleObj name="Document" r:id="rId9" imgW="3332642" imgH="1394657" progId="Word.Document.8">
                  <p:embed/>
                  <p:pic>
                    <p:nvPicPr>
                      <p:cNvPr id="42005" name="Object 21">
                        <a:extLst>
                          <a:ext uri="{FF2B5EF4-FFF2-40B4-BE49-F238E27FC236}">
                            <a16:creationId xmlns:a16="http://schemas.microsoft.com/office/drawing/2014/main" id="{93DF9A7D-F38A-4F13-A1EC-70F33C2FA1A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32876" y="4043364"/>
                        <a:ext cx="1635125" cy="681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006" name="Object 22">
            <a:extLst>
              <a:ext uri="{FF2B5EF4-FFF2-40B4-BE49-F238E27FC236}">
                <a16:creationId xmlns:a16="http://schemas.microsoft.com/office/drawing/2014/main" id="{3F7336B3-1424-47DE-B00A-87B5B9E5BE6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486400" y="1549400"/>
          <a:ext cx="1595438" cy="66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8" name="Document" r:id="rId11" imgW="3332642" imgH="1394657" progId="Word.Document.8">
                  <p:embed/>
                </p:oleObj>
              </mc:Choice>
              <mc:Fallback>
                <p:oleObj name="Document" r:id="rId11" imgW="3332642" imgH="1394657" progId="Word.Document.8">
                  <p:embed/>
                  <p:pic>
                    <p:nvPicPr>
                      <p:cNvPr id="42006" name="Object 22">
                        <a:extLst>
                          <a:ext uri="{FF2B5EF4-FFF2-40B4-BE49-F238E27FC236}">
                            <a16:creationId xmlns:a16="http://schemas.microsoft.com/office/drawing/2014/main" id="{3F7336B3-1424-47DE-B00A-87B5B9E5BE6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86400" y="1549400"/>
                        <a:ext cx="1595438" cy="660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2007" name="Group 23">
            <a:extLst>
              <a:ext uri="{FF2B5EF4-FFF2-40B4-BE49-F238E27FC236}">
                <a16:creationId xmlns:a16="http://schemas.microsoft.com/office/drawing/2014/main" id="{C08F72BC-EF1B-4089-9FE6-9E81BAEF539C}"/>
              </a:ext>
            </a:extLst>
          </p:cNvPr>
          <p:cNvGrpSpPr>
            <a:grpSpLocks/>
          </p:cNvGrpSpPr>
          <p:nvPr/>
        </p:nvGrpSpPr>
        <p:grpSpPr bwMode="auto">
          <a:xfrm>
            <a:off x="7239000" y="1524001"/>
            <a:ext cx="1295400" cy="396875"/>
            <a:chOff x="3600" y="768"/>
            <a:chExt cx="816" cy="250"/>
          </a:xfrm>
        </p:grpSpPr>
        <p:sp>
          <p:nvSpPr>
            <p:cNvPr id="42008" name="Line 24">
              <a:extLst>
                <a:ext uri="{FF2B5EF4-FFF2-40B4-BE49-F238E27FC236}">
                  <a16:creationId xmlns:a16="http://schemas.microsoft.com/office/drawing/2014/main" id="{C160D312-73DF-4957-80EE-80481523D4D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00" y="912"/>
              <a:ext cx="336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2009" name="Text Box 25">
              <a:extLst>
                <a:ext uri="{FF2B5EF4-FFF2-40B4-BE49-F238E27FC236}">
                  <a16:creationId xmlns:a16="http://schemas.microsoft.com/office/drawing/2014/main" id="{87AE51E1-7A62-4257-843C-67FCED07592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84" y="768"/>
              <a:ext cx="43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altLang="en-US" sz="2000" b="1"/>
                <a:t>M0</a:t>
              </a:r>
            </a:p>
          </p:txBody>
        </p:sp>
      </p:grpSp>
      <p:grpSp>
        <p:nvGrpSpPr>
          <p:cNvPr id="42010" name="Group 26">
            <a:extLst>
              <a:ext uri="{FF2B5EF4-FFF2-40B4-BE49-F238E27FC236}">
                <a16:creationId xmlns:a16="http://schemas.microsoft.com/office/drawing/2014/main" id="{C8F7327F-D65B-4DB2-815E-A5631F5E722A}"/>
              </a:ext>
            </a:extLst>
          </p:cNvPr>
          <p:cNvGrpSpPr>
            <a:grpSpLocks/>
          </p:cNvGrpSpPr>
          <p:nvPr/>
        </p:nvGrpSpPr>
        <p:grpSpPr bwMode="auto">
          <a:xfrm>
            <a:off x="2286000" y="4800601"/>
            <a:ext cx="8001000" cy="854075"/>
            <a:chOff x="384" y="2832"/>
            <a:chExt cx="5040" cy="538"/>
          </a:xfrm>
        </p:grpSpPr>
        <p:sp>
          <p:nvSpPr>
            <p:cNvPr id="42011" name="Text Box 27">
              <a:extLst>
                <a:ext uri="{FF2B5EF4-FFF2-40B4-BE49-F238E27FC236}">
                  <a16:creationId xmlns:a16="http://schemas.microsoft.com/office/drawing/2014/main" id="{388CC859-6AEE-4527-AFB2-D75AF6FB054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4" y="3120"/>
              <a:ext cx="43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altLang="en-US" sz="2000" b="1"/>
                <a:t>M1</a:t>
              </a:r>
            </a:p>
          </p:txBody>
        </p:sp>
        <p:sp>
          <p:nvSpPr>
            <p:cNvPr id="42012" name="Text Box 28">
              <a:extLst>
                <a:ext uri="{FF2B5EF4-FFF2-40B4-BE49-F238E27FC236}">
                  <a16:creationId xmlns:a16="http://schemas.microsoft.com/office/drawing/2014/main" id="{6B7E63D2-F5DF-4C1E-8B9D-2CF94178CA5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24" y="3110"/>
              <a:ext cx="43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altLang="en-US" sz="2000" b="1"/>
                <a:t>M2</a:t>
              </a:r>
            </a:p>
          </p:txBody>
        </p:sp>
        <p:sp>
          <p:nvSpPr>
            <p:cNvPr id="42013" name="Text Box 29">
              <a:extLst>
                <a:ext uri="{FF2B5EF4-FFF2-40B4-BE49-F238E27FC236}">
                  <a16:creationId xmlns:a16="http://schemas.microsoft.com/office/drawing/2014/main" id="{2D251381-777D-4709-987F-DE06C77C421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00" y="3110"/>
              <a:ext cx="43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altLang="en-US" sz="2000" b="1"/>
                <a:t>M3</a:t>
              </a:r>
            </a:p>
          </p:txBody>
        </p:sp>
        <p:sp>
          <p:nvSpPr>
            <p:cNvPr id="42014" name="Text Box 30">
              <a:extLst>
                <a:ext uri="{FF2B5EF4-FFF2-40B4-BE49-F238E27FC236}">
                  <a16:creationId xmlns:a16="http://schemas.microsoft.com/office/drawing/2014/main" id="{6ECB1C9D-651F-43AD-AC39-263A6BC0170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92" y="3110"/>
              <a:ext cx="43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altLang="en-US" sz="2000" b="1"/>
                <a:t>M4</a:t>
              </a:r>
            </a:p>
          </p:txBody>
        </p:sp>
        <p:sp>
          <p:nvSpPr>
            <p:cNvPr id="42015" name="Line 31">
              <a:extLst>
                <a:ext uri="{FF2B5EF4-FFF2-40B4-BE49-F238E27FC236}">
                  <a16:creationId xmlns:a16="http://schemas.microsoft.com/office/drawing/2014/main" id="{29DFA28D-A00D-403F-B101-46CD48BE4AA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8" y="2832"/>
              <a:ext cx="0" cy="288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2016" name="Line 32">
              <a:extLst>
                <a:ext uri="{FF2B5EF4-FFF2-40B4-BE49-F238E27FC236}">
                  <a16:creationId xmlns:a16="http://schemas.microsoft.com/office/drawing/2014/main" id="{F193D919-14A3-4D11-AD43-2B11A82CE45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16" y="2832"/>
              <a:ext cx="0" cy="288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2017" name="Line 33">
              <a:extLst>
                <a:ext uri="{FF2B5EF4-FFF2-40B4-BE49-F238E27FC236}">
                  <a16:creationId xmlns:a16="http://schemas.microsoft.com/office/drawing/2014/main" id="{7CD0E865-C6DA-491A-941C-2E66A88103F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44" y="2832"/>
              <a:ext cx="0" cy="288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2018" name="Line 34">
              <a:extLst>
                <a:ext uri="{FF2B5EF4-FFF2-40B4-BE49-F238E27FC236}">
                  <a16:creationId xmlns:a16="http://schemas.microsoft.com/office/drawing/2014/main" id="{F75C73FD-81A9-4DDB-8281-E366FDBA048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84" y="2832"/>
              <a:ext cx="0" cy="288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42019" name="Group 35">
            <a:extLst>
              <a:ext uri="{FF2B5EF4-FFF2-40B4-BE49-F238E27FC236}">
                <a16:creationId xmlns:a16="http://schemas.microsoft.com/office/drawing/2014/main" id="{E72949F5-CC58-44C7-91FD-09C37BF59960}"/>
              </a:ext>
            </a:extLst>
          </p:cNvPr>
          <p:cNvGrpSpPr>
            <a:grpSpLocks/>
          </p:cNvGrpSpPr>
          <p:nvPr/>
        </p:nvGrpSpPr>
        <p:grpSpPr bwMode="auto">
          <a:xfrm>
            <a:off x="2438400" y="5715001"/>
            <a:ext cx="7620000" cy="781050"/>
            <a:chOff x="480" y="3408"/>
            <a:chExt cx="4800" cy="492"/>
          </a:xfrm>
        </p:grpSpPr>
        <p:sp>
          <p:nvSpPr>
            <p:cNvPr id="42020" name="AutoShape 36">
              <a:extLst>
                <a:ext uri="{FF2B5EF4-FFF2-40B4-BE49-F238E27FC236}">
                  <a16:creationId xmlns:a16="http://schemas.microsoft.com/office/drawing/2014/main" id="{80D12D33-6587-4C3C-8C89-2468356F64E6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52" y="2736"/>
              <a:ext cx="192" cy="1536"/>
            </a:xfrm>
            <a:prstGeom prst="leftBrace">
              <a:avLst>
                <a:gd name="adj1" fmla="val 66667"/>
                <a:gd name="adj2" fmla="val 50963"/>
              </a:avLst>
            </a:prstGeom>
            <a:noFill/>
            <a:ln w="25400">
              <a:solidFill>
                <a:srgbClr val="1C5A6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42021" name="AutoShape 37">
              <a:extLst>
                <a:ext uri="{FF2B5EF4-FFF2-40B4-BE49-F238E27FC236}">
                  <a16:creationId xmlns:a16="http://schemas.microsoft.com/office/drawing/2014/main" id="{E22DAD61-C235-4013-97C0-B38FDAE25300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4416" y="2736"/>
              <a:ext cx="192" cy="1536"/>
            </a:xfrm>
            <a:prstGeom prst="leftBrace">
              <a:avLst>
                <a:gd name="adj1" fmla="val 66667"/>
                <a:gd name="adj2" fmla="val 50963"/>
              </a:avLst>
            </a:prstGeom>
            <a:noFill/>
            <a:ln w="25400">
              <a:solidFill>
                <a:srgbClr val="1C5A6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42022" name="Text Box 38">
              <a:extLst>
                <a:ext uri="{FF2B5EF4-FFF2-40B4-BE49-F238E27FC236}">
                  <a16:creationId xmlns:a16="http://schemas.microsoft.com/office/drawing/2014/main" id="{6999C53C-E4D8-4F07-ABA9-00D5DB170F0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12" y="3638"/>
              <a:ext cx="576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altLang="en-US" sz="2000" b="1" dirty="0"/>
                <a:t>M12</a:t>
              </a:r>
            </a:p>
          </p:txBody>
        </p:sp>
        <p:sp>
          <p:nvSpPr>
            <p:cNvPr id="42023" name="Text Box 39">
              <a:extLst>
                <a:ext uri="{FF2B5EF4-FFF2-40B4-BE49-F238E27FC236}">
                  <a16:creationId xmlns:a16="http://schemas.microsoft.com/office/drawing/2014/main" id="{7D2B544A-706D-47C4-918E-299565B5B35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50" y="3648"/>
              <a:ext cx="502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altLang="en-US" sz="2000" b="1" dirty="0"/>
                <a:t>M34</a:t>
              </a:r>
            </a:p>
          </p:txBody>
        </p:sp>
      </p:grpSp>
      <p:sp>
        <p:nvSpPr>
          <p:cNvPr id="42024" name="Text Box 40">
            <a:extLst>
              <a:ext uri="{FF2B5EF4-FFF2-40B4-BE49-F238E27FC236}">
                <a16:creationId xmlns:a16="http://schemas.microsoft.com/office/drawing/2014/main" id="{C780BA6A-E095-40DB-AFB9-4EEE877973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3400" y="6384926"/>
            <a:ext cx="4038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altLang="en-US" sz="2000" b="1"/>
              <a:t>Gain = M0 – M12 vs  M0 – M34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02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49816" y="6426327"/>
            <a:ext cx="18097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18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602740" y="131267"/>
            <a:ext cx="10515600" cy="689932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3335">
              <a:lnSpc>
                <a:spcPct val="100000"/>
              </a:lnSpc>
              <a:spcBef>
                <a:spcPts val="100"/>
              </a:spcBef>
            </a:pPr>
            <a:r>
              <a:rPr spc="-15" dirty="0"/>
              <a:t>Information</a:t>
            </a:r>
            <a:r>
              <a:rPr spc="-60" dirty="0"/>
              <a:t> </a:t>
            </a:r>
            <a:r>
              <a:rPr spc="-5" dirty="0"/>
              <a:t>Gain</a:t>
            </a:r>
          </a:p>
        </p:txBody>
      </p:sp>
      <p:sp>
        <p:nvSpPr>
          <p:cNvPr id="4" name="object 4"/>
          <p:cNvSpPr/>
          <p:nvPr/>
        </p:nvSpPr>
        <p:spPr>
          <a:xfrm>
            <a:off x="1981200" y="1082262"/>
            <a:ext cx="8229600" cy="5044440"/>
          </a:xfrm>
          <a:custGeom>
            <a:avLst/>
            <a:gdLst/>
            <a:ahLst/>
            <a:cxnLst/>
            <a:rect l="l" t="t" r="r" b="b"/>
            <a:pathLst>
              <a:path w="8229600" h="5044440">
                <a:moveTo>
                  <a:pt x="0" y="0"/>
                </a:moveTo>
                <a:lnTo>
                  <a:pt x="8229600" y="0"/>
                </a:lnTo>
                <a:lnTo>
                  <a:pt x="8229600" y="5043902"/>
                </a:lnTo>
                <a:lnTo>
                  <a:pt x="0" y="5043902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059941" y="1051783"/>
            <a:ext cx="7879715" cy="3935949"/>
          </a:xfrm>
          <a:prstGeom prst="rect">
            <a:avLst/>
          </a:prstGeom>
        </p:spPr>
        <p:txBody>
          <a:bodyPr vert="horz" wrap="square" lIns="0" tIns="55880" rIns="0" bIns="0" rtlCol="0">
            <a:spAutoFit/>
          </a:bodyPr>
          <a:lstStyle/>
          <a:p>
            <a:pPr marL="355600" marR="5080" indent="-342900">
              <a:lnSpc>
                <a:spcPct val="89800"/>
              </a:lnSpc>
              <a:spcBef>
                <a:spcPts val="44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800" spc="-55" dirty="0">
                <a:latin typeface="Calibri"/>
                <a:cs typeface="Calibri"/>
              </a:rPr>
              <a:t>We </a:t>
            </a:r>
            <a:r>
              <a:rPr sz="2800" spc="-15" dirty="0">
                <a:latin typeface="Calibri"/>
                <a:cs typeface="Calibri"/>
              </a:rPr>
              <a:t>want to </a:t>
            </a:r>
            <a:r>
              <a:rPr sz="2800" spc="-10" dirty="0">
                <a:latin typeface="Calibri"/>
                <a:cs typeface="Calibri"/>
              </a:rPr>
              <a:t>determine </a:t>
            </a:r>
            <a:r>
              <a:rPr sz="2800" spc="-5" dirty="0">
                <a:solidFill>
                  <a:srgbClr val="FF0000"/>
                </a:solidFill>
                <a:latin typeface="Calibri"/>
                <a:cs typeface="Calibri"/>
              </a:rPr>
              <a:t>which </a:t>
            </a:r>
            <a:r>
              <a:rPr sz="2800" spc="-15" dirty="0">
                <a:solidFill>
                  <a:srgbClr val="FF0000"/>
                </a:solidFill>
                <a:latin typeface="Calibri"/>
                <a:cs typeface="Calibri"/>
              </a:rPr>
              <a:t>attribute </a:t>
            </a:r>
            <a:r>
              <a:rPr sz="2800" spc="-5" dirty="0">
                <a:latin typeface="Calibri"/>
                <a:cs typeface="Calibri"/>
              </a:rPr>
              <a:t>in </a:t>
            </a:r>
            <a:r>
              <a:rPr sz="2800" dirty="0">
                <a:latin typeface="Calibri"/>
                <a:cs typeface="Calibri"/>
              </a:rPr>
              <a:t>a </a:t>
            </a:r>
            <a:r>
              <a:rPr sz="2800" spc="-15" dirty="0">
                <a:latin typeface="Calibri"/>
                <a:cs typeface="Calibri"/>
              </a:rPr>
              <a:t>given </a:t>
            </a:r>
            <a:r>
              <a:rPr sz="2800" spc="-10" dirty="0">
                <a:latin typeface="Calibri"/>
                <a:cs typeface="Calibri"/>
              </a:rPr>
              <a:t>set  </a:t>
            </a:r>
            <a:r>
              <a:rPr sz="2800" spc="-5" dirty="0">
                <a:latin typeface="Calibri"/>
                <a:cs typeface="Calibri"/>
              </a:rPr>
              <a:t>of </a:t>
            </a:r>
            <a:r>
              <a:rPr sz="2800" spc="-10" dirty="0">
                <a:latin typeface="Calibri"/>
                <a:cs typeface="Calibri"/>
              </a:rPr>
              <a:t>training </a:t>
            </a:r>
            <a:r>
              <a:rPr sz="2800" spc="-25" dirty="0">
                <a:latin typeface="Calibri"/>
                <a:cs typeface="Calibri"/>
              </a:rPr>
              <a:t>feature </a:t>
            </a:r>
            <a:r>
              <a:rPr sz="2800" spc="-20" dirty="0">
                <a:latin typeface="Calibri"/>
                <a:cs typeface="Calibri"/>
              </a:rPr>
              <a:t>vectors </a:t>
            </a:r>
            <a:r>
              <a:rPr sz="2800" spc="-5" dirty="0">
                <a:latin typeface="Calibri"/>
                <a:cs typeface="Calibri"/>
              </a:rPr>
              <a:t>is </a:t>
            </a:r>
            <a:r>
              <a:rPr sz="2800" spc="-10" dirty="0">
                <a:solidFill>
                  <a:srgbClr val="FF0000"/>
                </a:solidFill>
                <a:latin typeface="Calibri"/>
                <a:cs typeface="Calibri"/>
              </a:rPr>
              <a:t>most useful </a:t>
            </a:r>
            <a:r>
              <a:rPr sz="2800" spc="-25" dirty="0">
                <a:latin typeface="Calibri"/>
                <a:cs typeface="Calibri"/>
              </a:rPr>
              <a:t>for  </a:t>
            </a:r>
            <a:r>
              <a:rPr sz="2800" spc="-5" dirty="0">
                <a:latin typeface="Calibri"/>
                <a:cs typeface="Calibri"/>
              </a:rPr>
              <a:t>discriminating </a:t>
            </a:r>
            <a:r>
              <a:rPr sz="2800" spc="-10" dirty="0">
                <a:latin typeface="Calibri"/>
                <a:cs typeface="Calibri"/>
              </a:rPr>
              <a:t>between </a:t>
            </a:r>
            <a:r>
              <a:rPr sz="2800" spc="-5" dirty="0">
                <a:latin typeface="Calibri"/>
                <a:cs typeface="Calibri"/>
              </a:rPr>
              <a:t>the classes </a:t>
            </a:r>
            <a:r>
              <a:rPr sz="2800" spc="-15" dirty="0">
                <a:latin typeface="Calibri"/>
                <a:cs typeface="Calibri"/>
              </a:rPr>
              <a:t>to </a:t>
            </a:r>
            <a:r>
              <a:rPr sz="2800" dirty="0">
                <a:latin typeface="Calibri"/>
                <a:cs typeface="Calibri"/>
              </a:rPr>
              <a:t>be </a:t>
            </a:r>
            <a:r>
              <a:rPr sz="2800" spc="-5" dirty="0">
                <a:latin typeface="Calibri"/>
                <a:cs typeface="Calibri"/>
              </a:rPr>
              <a:t>learned.</a:t>
            </a:r>
            <a:endParaRPr sz="2800">
              <a:latin typeface="Calibri"/>
              <a:cs typeface="Calibri"/>
            </a:endParaRPr>
          </a:p>
          <a:p>
            <a:pPr>
              <a:spcBef>
                <a:spcPts val="15"/>
              </a:spcBef>
              <a:buChar char="•"/>
            </a:pPr>
            <a:endParaRPr sz="3850">
              <a:latin typeface="Times New Roman"/>
              <a:cs typeface="Times New Roman"/>
            </a:endParaRPr>
          </a:p>
          <a:p>
            <a:pPr marL="355600" marR="701040" indent="-342900">
              <a:lnSpc>
                <a:spcPts val="3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800" spc="-15" dirty="0">
                <a:solidFill>
                  <a:srgbClr val="FF0000"/>
                </a:solidFill>
                <a:latin typeface="Calibri"/>
                <a:cs typeface="Calibri"/>
              </a:rPr>
              <a:t>Information </a:t>
            </a:r>
            <a:r>
              <a:rPr sz="2800" spc="-20" dirty="0">
                <a:solidFill>
                  <a:srgbClr val="FF0000"/>
                </a:solidFill>
                <a:latin typeface="Calibri"/>
                <a:cs typeface="Calibri"/>
              </a:rPr>
              <a:t>gain </a:t>
            </a:r>
            <a:r>
              <a:rPr sz="2800" spc="-10" dirty="0">
                <a:latin typeface="Calibri"/>
                <a:cs typeface="Calibri"/>
              </a:rPr>
              <a:t>tells </a:t>
            </a:r>
            <a:r>
              <a:rPr sz="2800" dirty="0">
                <a:latin typeface="Calibri"/>
                <a:cs typeface="Calibri"/>
              </a:rPr>
              <a:t>us </a:t>
            </a:r>
            <a:r>
              <a:rPr sz="2800" spc="-5" dirty="0">
                <a:latin typeface="Calibri"/>
                <a:cs typeface="Calibri"/>
              </a:rPr>
              <a:t>how </a:t>
            </a:r>
            <a:r>
              <a:rPr sz="2800" spc="-10" dirty="0">
                <a:latin typeface="Calibri"/>
                <a:cs typeface="Calibri"/>
              </a:rPr>
              <a:t>important </a:t>
            </a:r>
            <a:r>
              <a:rPr sz="2800" dirty="0">
                <a:latin typeface="Calibri"/>
                <a:cs typeface="Calibri"/>
              </a:rPr>
              <a:t>a </a:t>
            </a:r>
            <a:r>
              <a:rPr sz="2800" spc="-15" dirty="0">
                <a:latin typeface="Calibri"/>
                <a:cs typeface="Calibri"/>
              </a:rPr>
              <a:t>given  attribute </a:t>
            </a:r>
            <a:r>
              <a:rPr sz="2800" spc="-5" dirty="0">
                <a:latin typeface="Calibri"/>
                <a:cs typeface="Calibri"/>
              </a:rPr>
              <a:t>of the </a:t>
            </a:r>
            <a:r>
              <a:rPr sz="2800" spc="-25" dirty="0">
                <a:latin typeface="Calibri"/>
                <a:cs typeface="Calibri"/>
              </a:rPr>
              <a:t>feature </a:t>
            </a:r>
            <a:r>
              <a:rPr sz="2800" spc="-20" dirty="0">
                <a:latin typeface="Calibri"/>
                <a:cs typeface="Calibri"/>
              </a:rPr>
              <a:t>vectors</a:t>
            </a:r>
            <a:r>
              <a:rPr sz="2800" spc="3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is.</a:t>
            </a:r>
            <a:endParaRPr sz="2800">
              <a:latin typeface="Calibri"/>
              <a:cs typeface="Calibri"/>
            </a:endParaRPr>
          </a:p>
          <a:p>
            <a:pPr>
              <a:spcBef>
                <a:spcPts val="5"/>
              </a:spcBef>
              <a:buChar char="•"/>
            </a:pPr>
            <a:endParaRPr sz="3800">
              <a:latin typeface="Times New Roman"/>
              <a:cs typeface="Times New Roman"/>
            </a:endParaRPr>
          </a:p>
          <a:p>
            <a:pPr marL="355600" marR="79375" indent="-342900">
              <a:lnSpc>
                <a:spcPts val="303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800" spc="-55" dirty="0">
                <a:latin typeface="Calibri"/>
                <a:cs typeface="Calibri"/>
              </a:rPr>
              <a:t>We </a:t>
            </a:r>
            <a:r>
              <a:rPr sz="2800" spc="-10" dirty="0">
                <a:latin typeface="Calibri"/>
                <a:cs typeface="Calibri"/>
              </a:rPr>
              <a:t>will </a:t>
            </a:r>
            <a:r>
              <a:rPr sz="2800" dirty="0">
                <a:latin typeface="Calibri"/>
                <a:cs typeface="Calibri"/>
              </a:rPr>
              <a:t>use </a:t>
            </a:r>
            <a:r>
              <a:rPr sz="2800" spc="-5" dirty="0">
                <a:latin typeface="Calibri"/>
                <a:cs typeface="Calibri"/>
              </a:rPr>
              <a:t>it </a:t>
            </a:r>
            <a:r>
              <a:rPr sz="2800" spc="-15" dirty="0">
                <a:latin typeface="Calibri"/>
                <a:cs typeface="Calibri"/>
              </a:rPr>
              <a:t>to </a:t>
            </a:r>
            <a:r>
              <a:rPr sz="2800" spc="-5" dirty="0">
                <a:latin typeface="Calibri"/>
                <a:cs typeface="Calibri"/>
              </a:rPr>
              <a:t>decide </a:t>
            </a:r>
            <a:r>
              <a:rPr sz="2800" dirty="0">
                <a:latin typeface="Calibri"/>
                <a:cs typeface="Calibri"/>
              </a:rPr>
              <a:t>the </a:t>
            </a:r>
            <a:r>
              <a:rPr sz="2800" spc="-10" dirty="0">
                <a:latin typeface="Calibri"/>
                <a:cs typeface="Calibri"/>
              </a:rPr>
              <a:t>ordering </a:t>
            </a:r>
            <a:r>
              <a:rPr sz="2800" spc="-5" dirty="0">
                <a:latin typeface="Calibri"/>
                <a:cs typeface="Calibri"/>
              </a:rPr>
              <a:t>of </a:t>
            </a:r>
            <a:r>
              <a:rPr sz="2800" spc="-15" dirty="0">
                <a:latin typeface="Calibri"/>
                <a:cs typeface="Calibri"/>
              </a:rPr>
              <a:t>attributes </a:t>
            </a:r>
            <a:r>
              <a:rPr sz="2800" spc="-5" dirty="0">
                <a:latin typeface="Calibri"/>
                <a:cs typeface="Calibri"/>
              </a:rPr>
              <a:t>in  </a:t>
            </a:r>
            <a:r>
              <a:rPr sz="2800" dirty="0">
                <a:latin typeface="Calibri"/>
                <a:cs typeface="Calibri"/>
              </a:rPr>
              <a:t>the </a:t>
            </a:r>
            <a:r>
              <a:rPr sz="2800" spc="-5" dirty="0">
                <a:latin typeface="Calibri"/>
                <a:cs typeface="Calibri"/>
              </a:rPr>
              <a:t>nodes of </a:t>
            </a:r>
            <a:r>
              <a:rPr sz="2800" dirty="0">
                <a:latin typeface="Calibri"/>
                <a:cs typeface="Calibri"/>
              </a:rPr>
              <a:t>a </a:t>
            </a:r>
            <a:r>
              <a:rPr sz="2800" spc="-5" dirty="0">
                <a:latin typeface="Calibri"/>
                <a:cs typeface="Calibri"/>
              </a:rPr>
              <a:t>decision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tree.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vlcsnap-error029">
            <a:extLst>
              <a:ext uri="{FF2B5EF4-FFF2-40B4-BE49-F238E27FC236}">
                <a16:creationId xmlns:a16="http://schemas.microsoft.com/office/drawing/2014/main" id="{109EE0B3-E47D-46A7-9D23-03345B47081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38" y="0"/>
            <a:ext cx="118951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5556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vlcsnap-error035">
            <a:extLst>
              <a:ext uri="{FF2B5EF4-FFF2-40B4-BE49-F238E27FC236}">
                <a16:creationId xmlns:a16="http://schemas.microsoft.com/office/drawing/2014/main" id="{216511B6-1D21-4AAB-A6B4-889D69B4661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38" y="0"/>
            <a:ext cx="118951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5916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vlcsnap-error051">
            <a:extLst>
              <a:ext uri="{FF2B5EF4-FFF2-40B4-BE49-F238E27FC236}">
                <a16:creationId xmlns:a16="http://schemas.microsoft.com/office/drawing/2014/main" id="{4B53F8EF-181F-42EE-8F2D-0E9A470EE2E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38" y="0"/>
            <a:ext cx="118951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5574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vlcsnap-error250">
            <a:extLst>
              <a:ext uri="{FF2B5EF4-FFF2-40B4-BE49-F238E27FC236}">
                <a16:creationId xmlns:a16="http://schemas.microsoft.com/office/drawing/2014/main" id="{DE9B3187-163A-4318-B4B4-7E369C35A8C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38" y="0"/>
            <a:ext cx="118951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043927"/>
      </p:ext>
    </p:extLst>
  </p:cSld>
  <p:clrMapOvr>
    <a:masterClrMapping/>
  </p:clrMapOvr>
</p:sld>
</file>

<file path=ppt/theme/theme1.xml><?xml version="1.0" encoding="utf-8"?>
<a:theme xmlns:a="http://schemas.openxmlformats.org/drawingml/2006/main" name="GradientVTI">
  <a:themeElements>
    <a:clrScheme name="Office">
      <a:dk1>
        <a:srgbClr val="000000"/>
      </a:dk1>
      <a:lt1>
        <a:srgbClr val="FFFFFF"/>
      </a:lt1>
      <a:dk2>
        <a:srgbClr val="281B10"/>
      </a:dk2>
      <a:lt2>
        <a:srgbClr val="FFF9F5"/>
      </a:lt2>
      <a:accent1>
        <a:srgbClr val="EE7661"/>
      </a:accent1>
      <a:accent2>
        <a:srgbClr val="4E91F0"/>
      </a:accent2>
      <a:accent3>
        <a:srgbClr val="5B5260"/>
      </a:accent3>
      <a:accent4>
        <a:srgbClr val="2CC3B4"/>
      </a:accent4>
      <a:accent5>
        <a:srgbClr val="C097F8"/>
      </a:accent5>
      <a:accent6>
        <a:srgbClr val="FF9514"/>
      </a:accent6>
      <a:hlink>
        <a:srgbClr val="E50CBC"/>
      </a:hlink>
      <a:folHlink>
        <a:srgbClr val="6257FF"/>
      </a:folHlink>
    </a:clrScheme>
    <a:fontScheme name="Univers">
      <a:majorFont>
        <a:latin typeface="Univers"/>
        <a:ea typeface=""/>
        <a:cs typeface=""/>
      </a:majorFont>
      <a:minorFont>
        <a:latin typeface="Univer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radientVTI" id="{605F9078-86F9-4258-A3E1-F8EFF02AE8CC}" vid="{4848699B-BB01-41E3-9EC4-3D97DFE5292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2172</TotalTime>
  <Words>1064</Words>
  <Application>Microsoft Office PowerPoint</Application>
  <PresentationFormat>Widescreen</PresentationFormat>
  <Paragraphs>191</Paragraphs>
  <Slides>49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49</vt:i4>
      </vt:variant>
    </vt:vector>
  </HeadingPairs>
  <TitlesOfParts>
    <vt:vector size="62" baseType="lpstr">
      <vt:lpstr>Arial</vt:lpstr>
      <vt:lpstr>Calibri</vt:lpstr>
      <vt:lpstr>Calibri Light</vt:lpstr>
      <vt:lpstr>Symbol</vt:lpstr>
      <vt:lpstr>Tahoma</vt:lpstr>
      <vt:lpstr>Times New Roman</vt:lpstr>
      <vt:lpstr>Univers</vt:lpstr>
      <vt:lpstr>Verdana</vt:lpstr>
      <vt:lpstr>Wingdings</vt:lpstr>
      <vt:lpstr>GradientVTI</vt:lpstr>
      <vt:lpstr>Office Theme</vt:lpstr>
      <vt:lpstr>Equation</vt:lpstr>
      <vt:lpstr>Document</vt:lpstr>
      <vt:lpstr>Questions??</vt:lpstr>
      <vt:lpstr>PowerPoint Presentation</vt:lpstr>
      <vt:lpstr>Information Gain</vt:lpstr>
      <vt:lpstr>Impurity</vt:lpstr>
      <vt:lpstr>Information Gain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Measure of Impurity: GINI</vt:lpstr>
      <vt:lpstr>Examples for computing GINI</vt:lpstr>
      <vt:lpstr>Splitting Based on GINI</vt:lpstr>
      <vt:lpstr>Binary Attributes: Computing GINI Index</vt:lpstr>
      <vt:lpstr>Categorical Attributes: Computing Gini Index</vt:lpstr>
      <vt:lpstr>Alternative Splitting Criteria based on INFO</vt:lpstr>
      <vt:lpstr>Examples for computing Entropy</vt:lpstr>
      <vt:lpstr>Splitting Based on INFO...</vt:lpstr>
      <vt:lpstr>Entropy: a common way to measure impurity</vt:lpstr>
      <vt:lpstr>2-Class Cases:</vt:lpstr>
      <vt:lpstr>Calculating Information Gain</vt:lpstr>
      <vt:lpstr>How to Find the Best Split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7</dc:title>
  <dc:creator>Vipul Kumar Mishra</dc:creator>
  <cp:lastModifiedBy>Vibhav Sharma</cp:lastModifiedBy>
  <cp:revision>14</cp:revision>
  <dcterms:created xsi:type="dcterms:W3CDTF">2020-08-24T05:47:34Z</dcterms:created>
  <dcterms:modified xsi:type="dcterms:W3CDTF">2021-01-21T14:19:45Z</dcterms:modified>
</cp:coreProperties>
</file>